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4" r:id="rId8"/>
    <p:sldId id="265" r:id="rId9"/>
    <p:sldId id="272" r:id="rId10"/>
    <p:sldId id="273" r:id="rId11"/>
    <p:sldId id="271" r:id="rId12"/>
    <p:sldId id="266" r:id="rId13"/>
    <p:sldId id="269" r:id="rId14"/>
    <p:sldId id="274" r:id="rId15"/>
    <p:sldId id="275" r:id="rId16"/>
    <p:sldId id="276" r:id="rId17"/>
    <p:sldId id="277" r:id="rId18"/>
    <p:sldId id="284" r:id="rId19"/>
    <p:sldId id="278" r:id="rId20"/>
    <p:sldId id="279" r:id="rId21"/>
    <p:sldId id="280" r:id="rId22"/>
    <p:sldId id="281" r:id="rId23"/>
    <p:sldId id="282" r:id="rId24"/>
    <p:sldId id="283" r:id="rId25"/>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1"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Cyrl-C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Cyrl-CS"/>
          </a:p>
        </p:txBody>
      </p:sp>
      <p:sp>
        <p:nvSpPr>
          <p:cNvPr id="4" name="Date Placeholder 3"/>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Cyrl-C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5" name="Date Placeholder 4"/>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Cyrl-C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7" name="Date Placeholder 6"/>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8" name="Footer Placeholder 7"/>
          <p:cNvSpPr>
            <a:spLocks noGrp="1"/>
          </p:cNvSpPr>
          <p:nvPr>
            <p:ph type="ftr" sz="quarter" idx="11"/>
          </p:nvPr>
        </p:nvSpPr>
        <p:spPr/>
        <p:txBody>
          <a:bodyPr/>
          <a:lstStyle/>
          <a:p>
            <a:endParaRPr lang="sr-Cyrl-CS"/>
          </a:p>
        </p:txBody>
      </p:sp>
      <p:sp>
        <p:nvSpPr>
          <p:cNvPr id="9" name="Slide Number Placeholder 8"/>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Date Placeholder 2"/>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4" name="Footer Placeholder 3"/>
          <p:cNvSpPr>
            <a:spLocks noGrp="1"/>
          </p:cNvSpPr>
          <p:nvPr>
            <p:ph type="ftr" sz="quarter" idx="11"/>
          </p:nvPr>
        </p:nvSpPr>
        <p:spPr/>
        <p:txBody>
          <a:bodyPr/>
          <a:lstStyle/>
          <a:p>
            <a:endParaRPr lang="sr-Cyrl-CS"/>
          </a:p>
        </p:txBody>
      </p:sp>
      <p:sp>
        <p:nvSpPr>
          <p:cNvPr id="5" name="Slide Number Placeholder 4"/>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3" name="Footer Placeholder 2"/>
          <p:cNvSpPr>
            <a:spLocks noGrp="1"/>
          </p:cNvSpPr>
          <p:nvPr>
            <p:ph type="ftr" sz="quarter" idx="11"/>
          </p:nvPr>
        </p:nvSpPr>
        <p:spPr/>
        <p:txBody>
          <a:bodyPr/>
          <a:lstStyle/>
          <a:p>
            <a:endParaRPr lang="sr-Cyrl-CS"/>
          </a:p>
        </p:txBody>
      </p:sp>
      <p:sp>
        <p:nvSpPr>
          <p:cNvPr id="4" name="Slide Number Placeholder 3"/>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Cyrl-C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Cyrl-C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Cyrl-C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6" name="Footer Placeholder 5"/>
          <p:cNvSpPr>
            <a:spLocks noGrp="1"/>
          </p:cNvSpPr>
          <p:nvPr>
            <p:ph type="ftr" sz="quarter" idx="11"/>
          </p:nvPr>
        </p:nvSpPr>
        <p:spPr/>
        <p:txBody>
          <a:bodyPr/>
          <a:lstStyle/>
          <a:p>
            <a:endParaRPr lang="sr-Cyrl-CS"/>
          </a:p>
        </p:txBody>
      </p:sp>
      <p:sp>
        <p:nvSpPr>
          <p:cNvPr id="7" name="Slide Number Placeholder 6"/>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Cyrl-C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Cyrl-C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10"/>
          </p:nvPr>
        </p:nvSpPr>
        <p:spPr/>
        <p:txBody>
          <a:body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11"/>
          </p:nvPr>
        </p:nvSpPr>
        <p:spPr/>
        <p:txBody>
          <a:bodyPr/>
          <a:lstStyle/>
          <a:p>
            <a:endParaRPr lang="sr-Cyrl-CS"/>
          </a:p>
        </p:txBody>
      </p:sp>
      <p:sp>
        <p:nvSpPr>
          <p:cNvPr id="6" name="Slide Number Placeholder 5"/>
          <p:cNvSpPr>
            <a:spLocks noGrp="1"/>
          </p:cNvSpPr>
          <p:nvPr>
            <p:ph type="sldNum" sz="quarter" idx="12"/>
          </p:nvPr>
        </p:nvSpPr>
        <p:spPr/>
        <p:txBody>
          <a:bodyPr/>
          <a:lstStyle/>
          <a:p>
            <a:fld id="{13136A62-AF91-49B2-B4E9-596C0BE01A14}" type="slidenum">
              <a:rPr lang="sr-Cyrl-CS" smtClean="0"/>
              <a:pPr/>
              <a:t>‹#›</a:t>
            </a:fld>
            <a:endParaRPr lang="sr-Cyrl-C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Cyrl-C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Cyrl-C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8CE58-DE42-4E1F-A8B8-64E5123C7824}" type="datetimeFigureOut">
              <a:rPr lang="sr-Latn-CS" smtClean="0"/>
              <a:pPr/>
              <a:t>9.1.2019</a:t>
            </a:fld>
            <a:endParaRPr lang="sr-Cyrl-C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Cyrl-C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136A62-AF91-49B2-B4E9-596C0BE01A14}" type="slidenum">
              <a:rPr lang="sr-Cyrl-CS" smtClean="0"/>
              <a:pPr/>
              <a:t>‹#›</a:t>
            </a:fld>
            <a:endParaRPr lang="sr-Cyrl-C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otmsr.com/images/cms-image-000061043.jpg"/>
          <p:cNvPicPr>
            <a:picLocks noChangeAspect="1" noChangeArrowheads="1"/>
          </p:cNvPicPr>
          <p:nvPr/>
        </p:nvPicPr>
        <p:blipFill>
          <a:blip r:embed="rId2"/>
          <a:srcRect/>
          <a:stretch>
            <a:fillRect/>
          </a:stretch>
        </p:blipFill>
        <p:spPr bwMode="auto">
          <a:xfrm>
            <a:off x="-116038" y="1066800"/>
            <a:ext cx="9488638" cy="5791200"/>
          </a:xfrm>
          <a:prstGeom prst="rect">
            <a:avLst/>
          </a:prstGeom>
          <a:noFill/>
        </p:spPr>
      </p:pic>
      <p:sp>
        <p:nvSpPr>
          <p:cNvPr id="2" name="Title 1"/>
          <p:cNvSpPr>
            <a:spLocks noGrp="1"/>
          </p:cNvSpPr>
          <p:nvPr>
            <p:ph type="ctrTitle"/>
          </p:nvPr>
        </p:nvSpPr>
        <p:spPr>
          <a:xfrm>
            <a:off x="-685800" y="3429000"/>
            <a:ext cx="4572000" cy="3048000"/>
          </a:xfrm>
        </p:spPr>
        <p:txBody>
          <a:bodyPr>
            <a:normAutofit/>
            <a:scene3d>
              <a:camera prst="isometricOffAxis1Right"/>
              <a:lightRig rig="contrasting" dir="t">
                <a:rot lat="0" lon="0" rev="4500000"/>
              </a:lightRig>
            </a:scene3d>
            <a:sp3d contourW="6350" prstMaterial="metal">
              <a:bevelT w="127000" h="31750" prst="relaxedInset"/>
              <a:contourClr>
                <a:schemeClr val="accent1">
                  <a:shade val="75000"/>
                </a:schemeClr>
              </a:contourClr>
            </a:sp3d>
          </a:bodyPr>
          <a:lstStyle/>
          <a:p>
            <a:r>
              <a:rPr lang="sr-Cyrl-CS" b="1" cap="all" dirty="0" smtClean="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ЧОВЕК КАО ЛИЧНОСТ И ВИРТУЕЛНА СТВАРНОСТ</a:t>
            </a:r>
            <a:endParaRPr lang="sr-Cyrl-CS" b="1" cap="all" dirty="0">
              <a:ln w="0">
                <a:solidFill>
                  <a:schemeClr val="tx1"/>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Subtitle 2"/>
          <p:cNvSpPr>
            <a:spLocks noGrp="1"/>
          </p:cNvSpPr>
          <p:nvPr>
            <p:ph type="subTitle" idx="1"/>
          </p:nvPr>
        </p:nvSpPr>
        <p:spPr>
          <a:xfrm>
            <a:off x="0" y="0"/>
            <a:ext cx="9144000" cy="1066800"/>
          </a:xfrm>
          <a:gradFill>
            <a:gsLst>
              <a:gs pos="0">
                <a:srgbClr val="8488C4"/>
              </a:gs>
              <a:gs pos="53000">
                <a:srgbClr val="D4DEFF"/>
              </a:gs>
              <a:gs pos="83000">
                <a:srgbClr val="D4DEFF"/>
              </a:gs>
              <a:gs pos="100000">
                <a:srgbClr val="96AB94"/>
              </a:gs>
            </a:gsLst>
            <a:lin ang="5400000" scaled="0"/>
          </a:gradFill>
        </p:spPr>
        <p:txBody>
          <a:bodyPr>
            <a:normAutofit fontScale="92500" lnSpcReduction="10000"/>
          </a:bodyPr>
          <a:lstStyle/>
          <a:p>
            <a:r>
              <a:rPr lang="sr-Cyrl-CS" dirty="0" smtClean="0">
                <a:solidFill>
                  <a:schemeClr val="tx1"/>
                </a:solidFill>
              </a:rPr>
              <a:t>Православни катихизис</a:t>
            </a:r>
          </a:p>
          <a:p>
            <a:r>
              <a:rPr lang="sr-Cyrl-CS" dirty="0" smtClean="0">
                <a:solidFill>
                  <a:schemeClr val="tx1"/>
                </a:solidFill>
              </a:rPr>
              <a:t>Марко Радаковић, вероучитељ</a:t>
            </a:r>
            <a:endParaRPr lang="sr-Cyrl-C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pic>
        <p:nvPicPr>
          <p:cNvPr id="4098" name="Picture 2" descr="http://s.hswstatic.com/gif/virtual-reality-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0" y="4084637"/>
            <a:ext cx="8229600" cy="2773363"/>
          </a:xfrm>
          <a:solidFill>
            <a:schemeClr val="accent1">
              <a:alpha val="65000"/>
            </a:schemeClr>
          </a:solidFill>
        </p:spPr>
        <p:txBody>
          <a:bodyPr>
            <a:normAutofit fontScale="85000" lnSpcReduction="20000"/>
          </a:bodyPr>
          <a:lstStyle/>
          <a:p>
            <a:r>
              <a:rPr lang="sr-Cyrl-CS" dirty="0" smtClean="0">
                <a:solidFill>
                  <a:schemeClr val="bg1"/>
                </a:solidFill>
              </a:rPr>
              <a:t>У последње време се све више развија ВИРТУЕЛНА СТВАРНОСТ. ). </a:t>
            </a:r>
            <a:r>
              <a:rPr lang="ru-RU" dirty="0" smtClean="0">
                <a:solidFill>
                  <a:schemeClr val="bg1"/>
                </a:solidFill>
              </a:rPr>
              <a:t>У</a:t>
            </a:r>
            <a:r>
              <a:rPr lang="ru-RU" dirty="0" smtClean="0"/>
              <a:t> контексту рачунарске терминологије она означава оно што опонаша природно али није од природе, већ само споља има њен изглед. </a:t>
            </a:r>
            <a:r>
              <a:rPr lang="sr-Cyrl-CS" dirty="0" smtClean="0">
                <a:solidFill>
                  <a:schemeClr val="bg1"/>
                </a:solidFill>
              </a:rPr>
              <a:t>То је оптичка и аудио илузија створена саврменом технологијом, која се, као и свака технологија, може користити за добро ( обука пилота ) или за зло ( насилне игрице</a:t>
            </a:r>
            <a:endParaRPr lang="sr-Cyrl-C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sp>
        <p:nvSpPr>
          <p:cNvPr id="3" name="Content Placeholder 2"/>
          <p:cNvSpPr>
            <a:spLocks noGrp="1"/>
          </p:cNvSpPr>
          <p:nvPr>
            <p:ph idx="1"/>
          </p:nvPr>
        </p:nvSpPr>
        <p:spPr/>
        <p:txBody>
          <a:bodyPr/>
          <a:lstStyle/>
          <a:p>
            <a:endParaRPr lang="sr-Cyrl-CS"/>
          </a:p>
        </p:txBody>
      </p:sp>
      <p:pic>
        <p:nvPicPr>
          <p:cNvPr id="6146" name="Picture 2" descr="http://www.carbodydesign.com/media/2013/05/Ford-Virtual-3D-CAVE-01-720x540.jpg"/>
          <p:cNvPicPr>
            <a:picLocks noChangeAspect="1" noChangeArrowheads="1"/>
          </p:cNvPicPr>
          <p:nvPr/>
        </p:nvPicPr>
        <p:blipFill>
          <a:blip r:embed="rId2"/>
          <a:srcRect/>
          <a:stretch>
            <a:fillRect/>
          </a:stretch>
        </p:blipFill>
        <p:spPr bwMode="auto">
          <a:xfrm>
            <a:off x="1" y="0"/>
            <a:ext cx="9144000" cy="686235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haweb.hartford.edu/DBUTLER/violentgames2.jpg"/>
          <p:cNvPicPr>
            <a:picLocks noChangeAspect="1" noChangeArrowheads="1"/>
          </p:cNvPicPr>
          <p:nvPr/>
        </p:nvPicPr>
        <p:blipFill>
          <a:blip r:embed="rId2"/>
          <a:srcRect/>
          <a:stretch>
            <a:fillRect/>
          </a:stretch>
        </p:blipFill>
        <p:spPr bwMode="auto">
          <a:xfrm>
            <a:off x="2286000" y="609600"/>
            <a:ext cx="4419600" cy="3336800"/>
          </a:xfrm>
          <a:prstGeom prst="rect">
            <a:avLst/>
          </a:prstGeom>
          <a:noFill/>
        </p:spPr>
      </p:pic>
      <p:sp>
        <p:nvSpPr>
          <p:cNvPr id="3" name="Content Placeholder 2"/>
          <p:cNvSpPr>
            <a:spLocks noGrp="1"/>
          </p:cNvSpPr>
          <p:nvPr>
            <p:ph idx="1"/>
          </p:nvPr>
        </p:nvSpPr>
        <p:spPr>
          <a:xfrm>
            <a:off x="0" y="4648201"/>
            <a:ext cx="9144000" cy="2209800"/>
          </a:xfrm>
          <a:solidFill>
            <a:schemeClr val="tx1">
              <a:alpha val="67000"/>
            </a:schemeClr>
          </a:solidFill>
        </p:spPr>
        <p:txBody>
          <a:bodyPr>
            <a:normAutofit/>
          </a:bodyPr>
          <a:lstStyle/>
          <a:p>
            <a:r>
              <a:rPr lang="sr-Cyrl-CS" sz="2400" b="1" dirty="0" smtClean="0">
                <a:solidFill>
                  <a:schemeClr val="bg1"/>
                </a:solidFill>
              </a:rPr>
              <a:t>Поред игрица које захтевају знање, напрезање интелекта, вежбање способности, постоје и оне које су неукусне и бесмислене због количине и реалности насиља, а све са циљем да забаве. Оне су уједно и сведоци оболелости друштва и показују какве ствари су, нажалост, некоме забавне.</a:t>
            </a:r>
            <a:endParaRPr lang="sr-Cyrl-CS" sz="2400" b="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e08595.medialib.glogster.com/media/51/51f7c1ce927cc48200083dc66d7ee92f571439fefffd04cc73a3a2c127b2c9f4/violent-games-jpg.jpg"/>
          <p:cNvPicPr>
            <a:picLocks noChangeAspect="1" noChangeArrowheads="1"/>
          </p:cNvPicPr>
          <p:nvPr/>
        </p:nvPicPr>
        <p:blipFill>
          <a:blip r:embed="rId2"/>
          <a:srcRect/>
          <a:stretch>
            <a:fillRect/>
          </a:stretch>
        </p:blipFill>
        <p:spPr bwMode="auto">
          <a:xfrm>
            <a:off x="228600" y="152400"/>
            <a:ext cx="8648700" cy="6486527"/>
          </a:xfrm>
          <a:prstGeom prst="rect">
            <a:avLst/>
          </a:prstGeom>
          <a:noFill/>
        </p:spPr>
      </p:pic>
      <p:sp>
        <p:nvSpPr>
          <p:cNvPr id="2" name="Title 1"/>
          <p:cNvSpPr>
            <a:spLocks noGrp="1"/>
          </p:cNvSpPr>
          <p:nvPr>
            <p:ph type="title"/>
          </p:nvPr>
        </p:nvSpPr>
        <p:spPr>
          <a:xfrm>
            <a:off x="381000" y="4724400"/>
            <a:ext cx="8229600" cy="1676400"/>
          </a:xfrm>
          <a:solidFill>
            <a:schemeClr val="tx1"/>
          </a:solidFill>
        </p:spPr>
        <p:txBody>
          <a:bodyPr>
            <a:noAutofit/>
          </a:bodyPr>
          <a:lstStyle/>
          <a:p>
            <a:r>
              <a:rPr lang="sr-Cyrl-CS" sz="1800" b="1" dirty="0" smtClean="0">
                <a:solidFill>
                  <a:schemeClr val="bg1"/>
                </a:solidFill>
              </a:rPr>
              <a:t>Студије у Чикагу изнете на годишњем састанку Друштва Радиолога Северне Америке  </a:t>
            </a:r>
            <a:r>
              <a:rPr lang="en-US" sz="1800" b="1" dirty="0" smtClean="0">
                <a:solidFill>
                  <a:schemeClr val="bg1"/>
                </a:solidFill>
              </a:rPr>
              <a:t>(RSNA)</a:t>
            </a:r>
            <a:r>
              <a:rPr lang="sr-Cyrl-CS" sz="1800" b="1" dirty="0" smtClean="0">
                <a:solidFill>
                  <a:schemeClr val="bg1"/>
                </a:solidFill>
              </a:rPr>
              <a:t>су доказале да адолесценти који играју насилне игрице могу да имају последице на функцијама мозга, укључујући повећану активност у регији мозга која управљају емоционалним реакцијама</a:t>
            </a:r>
            <a:r>
              <a:rPr lang="en-US" sz="1800" b="1" dirty="0" smtClean="0">
                <a:solidFill>
                  <a:schemeClr val="bg1"/>
                </a:solidFill>
              </a:rPr>
              <a:t> </a:t>
            </a:r>
            <a:r>
              <a:rPr lang="sr-Cyrl-CS" sz="1800" b="1" dirty="0" smtClean="0">
                <a:solidFill>
                  <a:schemeClr val="bg1"/>
                </a:solidFill>
              </a:rPr>
              <a:t>и смањену активност у извршујућим функцијама мозга које се повезују са контролом, пажњом и концетрацијом. </a:t>
            </a:r>
            <a:endParaRPr lang="sr-Cyrl-CS" sz="18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Cyrl-CS"/>
          </a:p>
        </p:txBody>
      </p:sp>
      <p:sp>
        <p:nvSpPr>
          <p:cNvPr id="3" name="Content Placeholder 2"/>
          <p:cNvSpPr>
            <a:spLocks noGrp="1"/>
          </p:cNvSpPr>
          <p:nvPr>
            <p:ph idx="1"/>
          </p:nvPr>
        </p:nvSpPr>
        <p:spPr/>
        <p:txBody>
          <a:bodyPr/>
          <a:lstStyle/>
          <a:p>
            <a:endParaRPr lang="sr-Cyrl-CS"/>
          </a:p>
        </p:txBody>
      </p:sp>
      <p:pic>
        <p:nvPicPr>
          <p:cNvPr id="20482" name="Picture 2" descr="http://graphics8.nytimes.com/images/2013/02/12/science/12GAME/12GAME-articleLarge.jpg"/>
          <p:cNvPicPr>
            <a:picLocks noChangeAspect="1" noChangeArrowheads="1"/>
          </p:cNvPicPr>
          <p:nvPr/>
        </p:nvPicPr>
        <p:blipFill>
          <a:blip r:embed="rId2"/>
          <a:srcRect/>
          <a:stretch>
            <a:fillRect/>
          </a:stretch>
        </p:blipFill>
        <p:spPr bwMode="auto">
          <a:xfrm>
            <a:off x="0" y="0"/>
            <a:ext cx="9144000" cy="6928340"/>
          </a:xfrm>
          <a:prstGeom prst="rect">
            <a:avLst/>
          </a:prstGeom>
          <a:noFill/>
        </p:spPr>
      </p:pic>
      <p:sp>
        <p:nvSpPr>
          <p:cNvPr id="5" name="TextBox 4"/>
          <p:cNvSpPr txBox="1"/>
          <p:nvPr/>
        </p:nvSpPr>
        <p:spPr>
          <a:xfrm>
            <a:off x="0" y="1981200"/>
            <a:ext cx="2971800" cy="4524315"/>
          </a:xfrm>
          <a:prstGeom prst="rect">
            <a:avLst/>
          </a:prstGeom>
          <a:noFill/>
        </p:spPr>
        <p:txBody>
          <a:bodyPr wrap="square" rtlCol="0">
            <a:spAutoFit/>
          </a:bodyPr>
          <a:lstStyle/>
          <a:p>
            <a:r>
              <a:rPr lang="sr-Cyrl-CS" b="1" dirty="0" smtClean="0">
                <a:solidFill>
                  <a:schemeClr val="bg1"/>
                </a:solidFill>
              </a:rPr>
              <a:t>Млади људи који су </a:t>
            </a:r>
            <a:r>
              <a:rPr lang="sr-Cyrl-CS" b="1" dirty="0" smtClean="0">
                <a:solidFill>
                  <a:srgbClr val="FF0000"/>
                </a:solidFill>
              </a:rPr>
              <a:t>пуцали </a:t>
            </a:r>
            <a:r>
              <a:rPr lang="sr-Cyrl-CS" b="1" dirty="0" smtClean="0">
                <a:solidFill>
                  <a:schemeClr val="bg1"/>
                </a:solidFill>
              </a:rPr>
              <a:t>у </a:t>
            </a:r>
            <a:r>
              <a:rPr lang="en-US" b="1" dirty="0" smtClean="0">
                <a:solidFill>
                  <a:schemeClr val="bg1"/>
                </a:solidFill>
              </a:rPr>
              <a:t>Columbine High School, </a:t>
            </a:r>
            <a:r>
              <a:rPr lang="sr-Cyrl-CS" b="1" dirty="0" smtClean="0">
                <a:solidFill>
                  <a:schemeClr val="bg1"/>
                </a:solidFill>
              </a:rPr>
              <a:t>или у биоскопу у </a:t>
            </a:r>
            <a:r>
              <a:rPr lang="en-US" b="1" dirty="0" smtClean="0">
                <a:solidFill>
                  <a:schemeClr val="bg1"/>
                </a:solidFill>
              </a:rPr>
              <a:t> Aurora, Colo., </a:t>
            </a:r>
            <a:r>
              <a:rPr lang="sr-Cyrl-CS" b="1" dirty="0" smtClean="0">
                <a:solidFill>
                  <a:schemeClr val="bg1"/>
                </a:solidFill>
              </a:rPr>
              <a:t>и у другим масакрима имали су нешто заједничко</a:t>
            </a:r>
            <a:r>
              <a:rPr lang="en-US" b="1" dirty="0" smtClean="0">
                <a:solidFill>
                  <a:schemeClr val="bg1"/>
                </a:solidFill>
              </a:rPr>
              <a:t>:</a:t>
            </a:r>
            <a:r>
              <a:rPr lang="sr-Cyrl-CS" b="1" dirty="0" smtClean="0">
                <a:solidFill>
                  <a:schemeClr val="bg1"/>
                </a:solidFill>
              </a:rPr>
              <a:t> били су активни играчи насилних видео игрица и чини се да су остварили неку мрачну дигиталну фантазију. Учествовање у компјутеризованом насиљу дало им је инспирацију за стварне злочине, или бар помогло њихову потребу да делају.</a:t>
            </a:r>
            <a:endParaRPr lang="sr-Cyrl-CS"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ages.gameskinny.com/gameskinny/cb7e94826a82402ca4959a3ce2c9ce03.png"/>
          <p:cNvPicPr>
            <a:picLocks noChangeAspect="1" noChangeArrowheads="1"/>
          </p:cNvPicPr>
          <p:nvPr/>
        </p:nvPicPr>
        <p:blipFill>
          <a:blip r:embed="rId2"/>
          <a:srcRect/>
          <a:stretch>
            <a:fillRect/>
          </a:stretch>
        </p:blipFill>
        <p:spPr bwMode="auto">
          <a:xfrm>
            <a:off x="0" y="-152400"/>
            <a:ext cx="7086600" cy="7086600"/>
          </a:xfrm>
          <a:prstGeom prst="rect">
            <a:avLst/>
          </a:prstGeom>
          <a:noFill/>
        </p:spPr>
      </p:pic>
      <p:sp>
        <p:nvSpPr>
          <p:cNvPr id="3" name="TextBox 2"/>
          <p:cNvSpPr txBox="1"/>
          <p:nvPr/>
        </p:nvSpPr>
        <p:spPr>
          <a:xfrm>
            <a:off x="0" y="5226784"/>
            <a:ext cx="8915400" cy="1631216"/>
          </a:xfrm>
          <a:prstGeom prst="rect">
            <a:avLst/>
          </a:prstGeom>
          <a:noFill/>
        </p:spPr>
        <p:txBody>
          <a:bodyPr wrap="square" rtlCol="0">
            <a:spAutoFit/>
          </a:bodyPr>
          <a:lstStyle/>
          <a:p>
            <a:r>
              <a:rPr lang="sr-Cyrl-CS" sz="2000" b="1" dirty="0" smtClean="0">
                <a:solidFill>
                  <a:schemeClr val="bg1"/>
                </a:solidFill>
              </a:rPr>
              <a:t>Свакако да самим играњем насилне игрице ми не постајемо као анти-јунаци у њој, али она не оставља играча равнодушним: виђено насиље ( ТВ, филм ) или оно у којем привидно учествујемо ( игрице) временом може да отупи осећај за морално и неморално, границе насилности се неприметно померају, а све то се често дешава и подсвесно, макар то играч и не желео.</a:t>
            </a:r>
            <a:endParaRPr lang="sr-Cyrl-CS" sz="20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bonjourfreaks.files.wordpress.com/2012/09/videojuegos2.jpg"/>
          <p:cNvPicPr>
            <a:picLocks noChangeAspect="1" noChangeArrowheads="1"/>
          </p:cNvPicPr>
          <p:nvPr/>
        </p:nvPicPr>
        <p:blipFill>
          <a:blip r:embed="rId2" cstate="print"/>
          <a:srcRect/>
          <a:stretch>
            <a:fillRect/>
          </a:stretch>
        </p:blipFill>
        <p:spPr bwMode="auto">
          <a:xfrm>
            <a:off x="0" y="0"/>
            <a:ext cx="9177649" cy="5029200"/>
          </a:xfrm>
          <a:prstGeom prst="rect">
            <a:avLst/>
          </a:prstGeom>
          <a:noFill/>
        </p:spPr>
      </p:pic>
      <p:sp>
        <p:nvSpPr>
          <p:cNvPr id="2" name="Title 1"/>
          <p:cNvSpPr>
            <a:spLocks noGrp="1"/>
          </p:cNvSpPr>
          <p:nvPr>
            <p:ph type="title"/>
          </p:nvPr>
        </p:nvSpPr>
        <p:spPr>
          <a:xfrm>
            <a:off x="0" y="3276600"/>
            <a:ext cx="9144000" cy="3581400"/>
          </a:xfrm>
          <a:solidFill>
            <a:schemeClr val="bg1"/>
          </a:solidFill>
        </p:spPr>
        <p:txBody>
          <a:bodyPr>
            <a:normAutofit fontScale="90000"/>
          </a:bodyPr>
          <a:lstStyle/>
          <a:p>
            <a:pPr algn="just"/>
            <a:r>
              <a:rPr lang="sr-Cyrl-CS" sz="2400" b="1" dirty="0" smtClean="0"/>
              <a:t>Научници годинама знају да играње насилних видео-игара узрокује да играчи постану агресивнији. Открића са Универзитета у Мисурију  (</a:t>
            </a:r>
            <a:r>
              <a:rPr lang="en-US" sz="2400" b="1" dirty="0" smtClean="0"/>
              <a:t>University of Missouri (MU) </a:t>
            </a:r>
            <a:r>
              <a:rPr lang="sr-Cyrl-CS" sz="2400" b="1" dirty="0" smtClean="0"/>
              <a:t>пружају објашњење зашто се ово дешава: мозак “гејмера” ( како се каже за играча) слабије реагује на насиље због чега реагује агресивније – јер по њему агресија и насиље је неприметно постало нешто нормално. Истраживање доказује да су учесници у истраживању који су играли једну од наведених игрица (</a:t>
            </a:r>
            <a:r>
              <a:rPr lang="en-US" sz="2400" b="1" dirty="0" smtClean="0"/>
              <a:t>“Call of Duty,” “</a:t>
            </a:r>
            <a:r>
              <a:rPr lang="en-US" sz="2400" b="1" dirty="0" err="1" smtClean="0"/>
              <a:t>Hitman</a:t>
            </a:r>
            <a:r>
              <a:rPr lang="en-US" sz="2400" b="1" dirty="0" smtClean="0"/>
              <a:t>,” “</a:t>
            </a:r>
            <a:r>
              <a:rPr lang="en-US" sz="2400" b="1" dirty="0" err="1" smtClean="0"/>
              <a:t>Killzone</a:t>
            </a:r>
            <a:r>
              <a:rPr lang="en-US" sz="2400" b="1" dirty="0" smtClean="0"/>
              <a:t>” and “Grand Theft Auto,” </a:t>
            </a:r>
            <a:r>
              <a:rPr lang="sr-Cyrl-CS" sz="2400" b="1" dirty="0" smtClean="0"/>
              <a:t>) поставили гласније звукове праска за противнике током такмичења</a:t>
            </a:r>
            <a:r>
              <a:rPr lang="en-US" sz="2400" b="1" dirty="0" smtClean="0"/>
              <a:t> –</a:t>
            </a:r>
            <a:r>
              <a:rPr lang="sr-Cyrl-CS" sz="2400" b="1" dirty="0" smtClean="0"/>
              <a:t> то јест, били су агресивнији од оних који су играли ненасилне игрице.</a:t>
            </a:r>
            <a:r>
              <a:rPr lang="en-US" sz="2400" b="1" dirty="0" smtClean="0"/>
              <a:t>. </a:t>
            </a:r>
            <a:endParaRPr lang="sr-Cyrl-C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28600" y="1295400"/>
            <a:ext cx="8229600" cy="4525963"/>
          </a:xfrm>
          <a:prstGeom prst="rect">
            <a:avLst/>
          </a:prstGeom>
          <a:solidFill>
            <a:schemeClr val="bg1"/>
          </a:solidFill>
        </p:spPr>
        <p:txBody>
          <a:bodyPr vert="horz" lIns="91440" tIns="45720" rIns="91440" bIns="45720" rtlCol="0">
            <a:normAutofit fontScale="85000" lnSpcReduction="20000"/>
          </a:bodyPr>
          <a:lstStyle/>
          <a:p>
            <a:pPr marL="342900" indent="-342900">
              <a:spcBef>
                <a:spcPct val="20000"/>
              </a:spcBef>
              <a:buFont typeface="Arial" pitchFamily="34" charset="0"/>
              <a:buChar char="•"/>
              <a:defRPr/>
            </a:pPr>
            <a:r>
              <a:rPr kumimoji="0" lang="sr-Cyrl-CS" sz="3200" b="0" i="0" u="none" strike="noStrike" kern="1200" cap="none" spc="0" normalizeH="0" baseline="0" noProof="0" dirty="0" smtClean="0">
                <a:ln>
                  <a:noFill/>
                </a:ln>
                <a:solidFill>
                  <a:schemeClr val="tx1"/>
                </a:solidFill>
                <a:effectLst/>
                <a:uLnTx/>
                <a:uFillTx/>
                <a:latin typeface="+mn-lt"/>
                <a:ea typeface="+mn-ea"/>
                <a:cs typeface="+mn-cs"/>
              </a:rPr>
              <a:t>Учесницима који раније нису играли насилне игре пре студије, играње насилне игре у лабораторији изазвало је смањење реакција мозга на фотографије насиља – показатељ смањења осећаја. Ово указује и на агресивност испитаника: што је блажа реакција мозга на насилне фотографије испитаници су агресивнији. “Више од било којег медија, ове видео игрице охрабрују учешће у насиљу”, каже психијатар </a:t>
            </a:r>
            <a:r>
              <a:rPr lang="en-US" sz="2800" b="1" dirty="0" smtClean="0"/>
              <a:t>Bruce D. </a:t>
            </a:r>
            <a:r>
              <a:rPr lang="en-US" sz="2800" b="1" dirty="0" err="1" smtClean="0"/>
              <a:t>Bartholow</a:t>
            </a:r>
            <a:r>
              <a:rPr lang="en-US" sz="2800" b="1" dirty="0" smtClean="0"/>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r>
              <a:rPr kumimoji="0" lang="sr-Cyrl-CS" sz="3200" b="0" i="0" u="none" strike="noStrike" kern="1200" cap="none" spc="0" normalizeH="0" baseline="0" noProof="0" dirty="0" smtClean="0">
                <a:ln>
                  <a:noFill/>
                </a:ln>
                <a:solidFill>
                  <a:schemeClr val="tx1"/>
                </a:solidFill>
                <a:effectLst/>
                <a:uLnTx/>
                <a:uFillTx/>
                <a:latin typeface="+mn-lt"/>
                <a:ea typeface="+mn-ea"/>
                <a:cs typeface="+mn-cs"/>
              </a:rPr>
              <a:t>Са психолошке тачке гледишта, видео игрице су одличан прибор за учење јер награђује играче за одређен начин понашања. Нажалост, у већини игрица такво понашање је насиље”</a:t>
            </a:r>
            <a:endParaRPr kumimoji="0" lang="sr-Cyrl-C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2.rsna.org/timssnet/rsna/media/pr2006-2/Mathews_Violent_Video/Violent%20Video%20-%20Mathews%20-%20Functional%20MRI.png"/>
          <p:cNvPicPr>
            <a:picLocks noChangeAspect="1" noChangeArrowheads="1"/>
          </p:cNvPicPr>
          <p:nvPr/>
        </p:nvPicPr>
        <p:blipFill>
          <a:blip r:embed="rId2" cstate="print"/>
          <a:srcRect/>
          <a:stretch>
            <a:fillRect/>
          </a:stretch>
        </p:blipFill>
        <p:spPr bwMode="auto">
          <a:xfrm>
            <a:off x="0" y="457200"/>
            <a:ext cx="8967616" cy="4800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buzzle.com/img/articleImages/597825-10726-15.jpg"/>
          <p:cNvPicPr>
            <a:picLocks noChangeAspect="1" noChangeArrowheads="1"/>
          </p:cNvPicPr>
          <p:nvPr/>
        </p:nvPicPr>
        <p:blipFill>
          <a:blip r:embed="rId2"/>
          <a:srcRect/>
          <a:stretch>
            <a:fillRect/>
          </a:stretch>
        </p:blipFill>
        <p:spPr bwMode="auto">
          <a:xfrm>
            <a:off x="1600200" y="0"/>
            <a:ext cx="6191248"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blog.lib.umn.edu/meyer769/section16&amp;17/Violent%20Video%20Games.jpg"/>
          <p:cNvPicPr>
            <a:picLocks noChangeAspect="1" noChangeArrowheads="1"/>
          </p:cNvPicPr>
          <p:nvPr/>
        </p:nvPicPr>
        <p:blipFill>
          <a:blip r:embed="rId2"/>
          <a:srcRect/>
          <a:stretch>
            <a:fillRect/>
          </a:stretch>
        </p:blipFill>
        <p:spPr bwMode="auto">
          <a:xfrm>
            <a:off x="0" y="0"/>
            <a:ext cx="9079904"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cdn.yougov.com/cumulus_uploads/inlineimage/2013-09-21/Effects%20of%20Games3.png"/>
          <p:cNvPicPr>
            <a:picLocks noChangeAspect="1" noChangeArrowheads="1"/>
          </p:cNvPicPr>
          <p:nvPr/>
        </p:nvPicPr>
        <p:blipFill>
          <a:blip r:embed="rId2"/>
          <a:srcRect/>
          <a:stretch>
            <a:fillRect/>
          </a:stretch>
        </p:blipFill>
        <p:spPr bwMode="auto">
          <a:xfrm>
            <a:off x="0" y="500969"/>
            <a:ext cx="7696200" cy="635703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305800" cy="1477328"/>
          </a:xfrm>
          <a:prstGeom prst="rect">
            <a:avLst/>
          </a:prstGeom>
          <a:noFill/>
        </p:spPr>
        <p:txBody>
          <a:bodyPr wrap="square" rtlCol="0">
            <a:spAutoFit/>
          </a:bodyPr>
          <a:lstStyle/>
          <a:p>
            <a:r>
              <a:rPr lang="ru-RU" b="1" dirty="0" smtClean="0"/>
              <a:t>То практично значи да рачунарски генерисану слику (визуелизацију) неког природног модела (човека, рецимо) готово једва можете да одвојите од реалне слике. Постоје чак посебни сајтови на Интернету на којима се нуди низ слика код којих треба погодити да ли је у питању рачунарски генерисана визуелизација неког природног модела или пак природна фотографија.</a:t>
            </a:r>
            <a:endParaRPr lang="sr-Cyrl-CS" b="1" dirty="0"/>
          </a:p>
        </p:txBody>
      </p:sp>
      <p:pic>
        <p:nvPicPr>
          <p:cNvPr id="2050" name="Picture 2" descr="http://static.businessinsider.com/image/4e259c62cadcbbe5130b0000/image.jpg"/>
          <p:cNvPicPr>
            <a:picLocks noChangeAspect="1" noChangeArrowheads="1"/>
          </p:cNvPicPr>
          <p:nvPr/>
        </p:nvPicPr>
        <p:blipFill>
          <a:blip r:embed="rId2"/>
          <a:srcRect/>
          <a:stretch>
            <a:fillRect/>
          </a:stretch>
        </p:blipFill>
        <p:spPr bwMode="auto">
          <a:xfrm>
            <a:off x="2209800" y="1874214"/>
            <a:ext cx="6324600" cy="498378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hecoolgadgets.com/wp-content/uploads/2011/06/aimi-eguichi-virtual-pop-singer.jpg"/>
          <p:cNvPicPr>
            <a:picLocks noChangeAspect="1" noChangeArrowheads="1"/>
          </p:cNvPicPr>
          <p:nvPr/>
        </p:nvPicPr>
        <p:blipFill>
          <a:blip r:embed="rId2"/>
          <a:srcRect/>
          <a:stretch>
            <a:fillRect/>
          </a:stretch>
        </p:blipFill>
        <p:spPr bwMode="auto">
          <a:xfrm>
            <a:off x="0" y="0"/>
            <a:ext cx="9152590" cy="5105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wired.com/images_blogs/dangerroom/2012/01/virtualreality.jpg"/>
          <p:cNvPicPr>
            <a:picLocks noChangeAspect="1" noChangeArrowheads="1"/>
          </p:cNvPicPr>
          <p:nvPr/>
        </p:nvPicPr>
        <p:blipFill>
          <a:blip r:embed="rId2"/>
          <a:srcRect/>
          <a:stretch>
            <a:fillRect/>
          </a:stretch>
        </p:blipFill>
        <p:spPr bwMode="auto">
          <a:xfrm>
            <a:off x="0" y="838200"/>
            <a:ext cx="9090812" cy="6019800"/>
          </a:xfrm>
          <a:prstGeom prst="rect">
            <a:avLst/>
          </a:prstGeom>
          <a:noFill/>
        </p:spPr>
      </p:pic>
      <p:sp>
        <p:nvSpPr>
          <p:cNvPr id="2" name="TextBox 1"/>
          <p:cNvSpPr txBox="1"/>
          <p:nvPr/>
        </p:nvSpPr>
        <p:spPr>
          <a:xfrm>
            <a:off x="0" y="0"/>
            <a:ext cx="9144000" cy="1200329"/>
          </a:xfrm>
          <a:prstGeom prst="rect">
            <a:avLst/>
          </a:prstGeom>
          <a:noFill/>
        </p:spPr>
        <p:txBody>
          <a:bodyPr wrap="square" rtlCol="0">
            <a:spAutoFit/>
          </a:bodyPr>
          <a:lstStyle/>
          <a:p>
            <a:r>
              <a:rPr lang="ru-RU" b="1" dirty="0" smtClean="0"/>
              <a:t>У ужем контексту, виртуелна реалност се везује за коришћење игара које имају изузетну графичку подлогу тродимензионалног типа (то су игре које претендују да што верније пресликају визуелну стварност). Уз њих се често користе специјализоване VR наочаре, </a:t>
            </a:r>
            <a:r>
              <a:rPr lang="ru-RU" b="1" dirty="0" smtClean="0">
                <a:solidFill>
                  <a:schemeClr val="bg1"/>
                </a:solidFill>
              </a:rPr>
              <a:t>кацига и рукавица. </a:t>
            </a:r>
            <a:endParaRPr lang="sr-Cyrl-CS" b="1"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tatic6.businessinsider.com/image/52eab5c2ecad041d3eb6b0fc/the-navys-oculus-rift-project-could-lead-to-fighting-real-wars-through-virtual-reality.jpg"/>
          <p:cNvPicPr>
            <a:picLocks noChangeAspect="1" noChangeArrowheads="1"/>
          </p:cNvPicPr>
          <p:nvPr/>
        </p:nvPicPr>
        <p:blipFill>
          <a:blip r:embed="rId2"/>
          <a:srcRect/>
          <a:stretch>
            <a:fillRect/>
          </a:stretch>
        </p:blipFill>
        <p:spPr bwMode="auto">
          <a:xfrm>
            <a:off x="0" y="8690"/>
            <a:ext cx="9144000" cy="6849310"/>
          </a:xfrm>
          <a:prstGeom prst="rect">
            <a:avLst/>
          </a:prstGeom>
          <a:noFill/>
        </p:spPr>
      </p:pic>
      <p:sp>
        <p:nvSpPr>
          <p:cNvPr id="2" name="Rectangle 1"/>
          <p:cNvSpPr/>
          <p:nvPr/>
        </p:nvSpPr>
        <p:spPr>
          <a:xfrm>
            <a:off x="0" y="0"/>
            <a:ext cx="9144000" cy="1631216"/>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txBody>
          <a:bodyPr wrap="square">
            <a:spAutoFit/>
          </a:bodyPr>
          <a:lstStyle/>
          <a:p>
            <a:r>
              <a:rPr lang="ru-RU" sz="2000" b="1" dirty="0" smtClean="0">
                <a:solidFill>
                  <a:schemeClr val="bg1"/>
                </a:solidFill>
              </a:rPr>
              <a:t>Особа која навлачи кацигу на главу одједном пред собом има потпуно нови, виртуелни свет, са својим законима и правилима. Двадесет минута  коришћења оваквих кацига је највише што лекари препоручују, с обзиром на статички напор који кичма трпи, али и на психо-моторичке последице које могу настати у супротном.</a:t>
            </a:r>
            <a:endParaRPr lang="sr-Cyrl-CS" sz="2000" dirty="0">
              <a:solidFill>
                <a:schemeClr val="bg1"/>
              </a:solidFill>
            </a:endParaRPr>
          </a:p>
        </p:txBody>
      </p:sp>
      <p:sp>
        <p:nvSpPr>
          <p:cNvPr id="4" name="TextBox 3"/>
          <p:cNvSpPr txBox="1"/>
          <p:nvPr/>
        </p:nvSpPr>
        <p:spPr>
          <a:xfrm>
            <a:off x="0" y="5657671"/>
            <a:ext cx="9144000" cy="101566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txBody>
          <a:bodyPr wrap="square" rtlCol="0">
            <a:spAutoFit/>
          </a:bodyPr>
          <a:lstStyle/>
          <a:p>
            <a:r>
              <a:rPr lang="ru-RU" sz="2000" b="1" dirty="0" smtClean="0">
                <a:solidFill>
                  <a:schemeClr val="bg1"/>
                </a:solidFill>
              </a:rPr>
              <a:t>То није ни чудо, с обзиром да ниједан виртуелни симулатор не може довољно добро да прати покрете тела, ма колико графички био савршен. Не зна се поуздано какав је утицај по мождане ћелије и функције мозга уопште.</a:t>
            </a:r>
            <a:endParaRPr lang="sr-Cyrl-CS" sz="20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pravoslavie.ru/sas/image/100468/46820.b.jpg?0.5039883101548965"/>
          <p:cNvPicPr>
            <a:picLocks noChangeAspect="1" noChangeArrowheads="1"/>
          </p:cNvPicPr>
          <p:nvPr/>
        </p:nvPicPr>
        <p:blipFill>
          <a:blip r:embed="rId2"/>
          <a:srcRect t="5615"/>
          <a:stretch>
            <a:fillRect/>
          </a:stretch>
        </p:blipFill>
        <p:spPr bwMode="auto">
          <a:xfrm>
            <a:off x="0" y="1295400"/>
            <a:ext cx="9144000" cy="5562601"/>
          </a:xfrm>
          <a:prstGeom prst="rect">
            <a:avLst/>
          </a:prstGeom>
          <a:noFill/>
        </p:spPr>
      </p:pic>
      <p:sp>
        <p:nvSpPr>
          <p:cNvPr id="3" name="TextBox 2"/>
          <p:cNvSpPr txBox="1"/>
          <p:nvPr/>
        </p:nvSpPr>
        <p:spPr>
          <a:xfrm>
            <a:off x="0" y="0"/>
            <a:ext cx="9144000" cy="1323439"/>
          </a:xfrm>
          <a:prstGeom prst="rect">
            <a:avLst/>
          </a:prstGeom>
          <a:noFill/>
        </p:spPr>
        <p:txBody>
          <a:bodyPr wrap="square" rtlCol="0">
            <a:spAutoFit/>
          </a:bodyPr>
          <a:lstStyle/>
          <a:p>
            <a:r>
              <a:rPr lang="ru-RU" sz="2000" b="1" dirty="0" smtClean="0"/>
              <a:t>Православни хришћани  имају своју литургијску службу и ишчекују преображење света које ће се десити, а до тог часа већ сада имају икону тог промењеног света: Причешће. То је у складу са природним назначењем света и циљем датим од Бога приликом стварања света и човека.</a:t>
            </a:r>
            <a:endParaRPr lang="sr-Cyrl-C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media.gizmodo.co.uk/wp-content/uploads/2012/05/AngryGamer.jpg"/>
          <p:cNvPicPr>
            <a:picLocks noChangeAspect="1" noChangeArrowheads="1"/>
          </p:cNvPicPr>
          <p:nvPr/>
        </p:nvPicPr>
        <p:blipFill>
          <a:blip r:embed="rId2"/>
          <a:srcRect/>
          <a:stretch>
            <a:fillRect/>
          </a:stretch>
        </p:blipFill>
        <p:spPr bwMode="auto">
          <a:xfrm>
            <a:off x="0" y="1600200"/>
            <a:ext cx="8915400" cy="5257800"/>
          </a:xfrm>
          <a:prstGeom prst="rect">
            <a:avLst/>
          </a:prstGeom>
          <a:noFill/>
        </p:spPr>
      </p:pic>
      <p:sp>
        <p:nvSpPr>
          <p:cNvPr id="2" name="TextBox 1"/>
          <p:cNvSpPr txBox="1"/>
          <p:nvPr/>
        </p:nvSpPr>
        <p:spPr>
          <a:xfrm>
            <a:off x="0" y="0"/>
            <a:ext cx="9144000" cy="1631216"/>
          </a:xfrm>
          <a:prstGeom prst="rect">
            <a:avLst/>
          </a:prstGeom>
          <a:noFill/>
        </p:spPr>
        <p:txBody>
          <a:bodyPr wrap="square" rtlCol="0">
            <a:spAutoFit/>
          </a:bodyPr>
          <a:lstStyle/>
          <a:p>
            <a:r>
              <a:rPr lang="ru-RU" sz="2000" b="1" dirty="0" smtClean="0"/>
              <a:t>Концепт виртуелне реалности покушава да учини слично, али на један спољашњи и крајње неприродан начин, без икаквог труда, подвига, практично из фотеље. И не само то, већ стварност "преображава" тако што ствара привиде и карикатуре, настале у нечијој машти која је често под утицајем потпуно антихришћанских идеја.</a:t>
            </a:r>
            <a:endParaRPr lang="sr-Cyrl-CS" sz="2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images.fotocommunity.com/photos/people/people/orthodox-christmas-b70e73a1-1807-43a0-8b9b-eb850643051b.jpg"/>
          <p:cNvPicPr>
            <a:picLocks noChangeAspect="1" noChangeArrowheads="1"/>
          </p:cNvPicPr>
          <p:nvPr/>
        </p:nvPicPr>
        <p:blipFill>
          <a:blip r:embed="rId2"/>
          <a:srcRect r="17466"/>
          <a:stretch>
            <a:fillRect/>
          </a:stretch>
        </p:blipFill>
        <p:spPr bwMode="auto">
          <a:xfrm>
            <a:off x="4311921" y="0"/>
            <a:ext cx="4832079" cy="4876800"/>
          </a:xfrm>
          <a:prstGeom prst="rect">
            <a:avLst/>
          </a:prstGeom>
          <a:noFill/>
        </p:spPr>
      </p:pic>
      <p:pic>
        <p:nvPicPr>
          <p:cNvPr id="31750" name="Picture 6" descr="http://health.mail.ru/pic/news/2014/08/25/bb/95/bb954f6e685a95755fe1b4dd35c6e1d7.jpg"/>
          <p:cNvPicPr>
            <a:picLocks noChangeAspect="1" noChangeArrowheads="1"/>
          </p:cNvPicPr>
          <p:nvPr/>
        </p:nvPicPr>
        <p:blipFill>
          <a:blip r:embed="rId3"/>
          <a:srcRect/>
          <a:stretch>
            <a:fillRect/>
          </a:stretch>
        </p:blipFill>
        <p:spPr bwMode="auto">
          <a:xfrm>
            <a:off x="0" y="0"/>
            <a:ext cx="4724400" cy="4800600"/>
          </a:xfrm>
          <a:prstGeom prst="rect">
            <a:avLst/>
          </a:prstGeom>
          <a:noFill/>
        </p:spPr>
      </p:pic>
      <p:sp>
        <p:nvSpPr>
          <p:cNvPr id="5" name="TextBox 4"/>
          <p:cNvSpPr txBox="1"/>
          <p:nvPr/>
        </p:nvSpPr>
        <p:spPr>
          <a:xfrm>
            <a:off x="0" y="4919008"/>
            <a:ext cx="9144000" cy="1938992"/>
          </a:xfrm>
          <a:prstGeom prst="rect">
            <a:avLst/>
          </a:prstGeom>
          <a:noFill/>
        </p:spPr>
        <p:txBody>
          <a:bodyPr wrap="square" rtlCol="0">
            <a:spAutoFit/>
          </a:bodyPr>
          <a:lstStyle/>
          <a:p>
            <a:r>
              <a:rPr lang="ru-RU" sz="2400" b="1" dirty="0" smtClean="0"/>
              <a:t>Можда је боље рећи да виртуелна реалност у смислу у ком је наведена покушава не да преобрази реалност, већ да побегне од ње, да омогући тренутни бег од реалног живота и то право у илузију, која је, према Светим Оцима, једно од оружја којом се нечастиви користи да би преластио човека.</a:t>
            </a:r>
            <a:endParaRPr lang="sr-Cyrl-C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fade">
                                      <p:cBhvr>
                                        <p:cTn id="7" dur="2000"/>
                                        <p:tgtEl>
                                          <p:spTgt spid="31748"/>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0" fill="hold"/>
                                        <p:tgtEl>
                                          <p:spTgt spid="5"/>
                                        </p:tgtEl>
                                        <p:attrNameLst>
                                          <p:attrName>ppt_x</p:attrName>
                                        </p:attrNameLst>
                                      </p:cBhvr>
                                      <p:tavLst>
                                        <p:tav tm="0">
                                          <p:val>
                                            <p:strVal val="#ppt_x"/>
                                          </p:val>
                                        </p:tav>
                                        <p:tav tm="100000">
                                          <p:val>
                                            <p:strVal val="#ppt_x"/>
                                          </p:val>
                                        </p:tav>
                                      </p:tavLst>
                                    </p:anim>
                                    <p:anim calcmode="lin" valueType="num">
                                      <p:cBhvr additive="base">
                                        <p:cTn id="13"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kinja-img.com/gawker-media/image/upload/s--4oe754Bt--/c_fit,fl_progressive,q_80,w_636/18bshlzfw02xopng.png"/>
          <p:cNvPicPr>
            <a:picLocks noChangeAspect="1" noChangeArrowheads="1"/>
          </p:cNvPicPr>
          <p:nvPr/>
        </p:nvPicPr>
        <p:blipFill>
          <a:blip r:embed="rId2"/>
          <a:srcRect/>
          <a:stretch>
            <a:fillRect/>
          </a:stretch>
        </p:blipFill>
        <p:spPr bwMode="auto">
          <a:xfrm>
            <a:off x="0" y="0"/>
            <a:ext cx="6057900" cy="3409951"/>
          </a:xfrm>
          <a:prstGeom prst="rect">
            <a:avLst/>
          </a:prstGeom>
          <a:noFill/>
        </p:spPr>
      </p:pic>
      <p:pic>
        <p:nvPicPr>
          <p:cNvPr id="32772" name="Picture 4" descr="http://svetatrojica.files.wordpress.com/2013/03/ikona-strasnog-suda-judgment-day-icon-2-1.jpg"/>
          <p:cNvPicPr>
            <a:picLocks noChangeAspect="1" noChangeArrowheads="1"/>
          </p:cNvPicPr>
          <p:nvPr/>
        </p:nvPicPr>
        <p:blipFill>
          <a:blip r:embed="rId3"/>
          <a:srcRect/>
          <a:stretch>
            <a:fillRect/>
          </a:stretch>
        </p:blipFill>
        <p:spPr bwMode="auto">
          <a:xfrm>
            <a:off x="2286000" y="3364706"/>
            <a:ext cx="6858000" cy="34932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box(in)">
                                      <p:cBhvr>
                                        <p:cTn id="7" dur="500"/>
                                        <p:tgtEl>
                                          <p:spTgt spid="3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page-featured-1.gamewise.co/Rage-2-Canned-New-Version-of-Doom-4-in-the-Works-176734-large.jpeg"/>
          <p:cNvPicPr>
            <a:picLocks noChangeAspect="1" noChangeArrowheads="1"/>
          </p:cNvPicPr>
          <p:nvPr/>
        </p:nvPicPr>
        <p:blipFill>
          <a:blip r:embed="rId2"/>
          <a:srcRect/>
          <a:stretch>
            <a:fillRect/>
          </a:stretch>
        </p:blipFill>
        <p:spPr bwMode="auto">
          <a:xfrm>
            <a:off x="43611" y="1447800"/>
            <a:ext cx="9100389" cy="5410200"/>
          </a:xfrm>
          <a:prstGeom prst="rect">
            <a:avLst/>
          </a:prstGeom>
          <a:noFill/>
        </p:spPr>
      </p:pic>
      <p:sp>
        <p:nvSpPr>
          <p:cNvPr id="4" name="TextBox 3"/>
          <p:cNvSpPr txBox="1"/>
          <p:nvPr/>
        </p:nvSpPr>
        <p:spPr>
          <a:xfrm>
            <a:off x="0" y="0"/>
            <a:ext cx="9144000" cy="1200329"/>
          </a:xfrm>
          <a:prstGeom prst="rect">
            <a:avLst/>
          </a:prstGeom>
          <a:noFill/>
        </p:spPr>
        <p:txBody>
          <a:bodyPr wrap="square" rtlCol="0">
            <a:spAutoFit/>
          </a:bodyPr>
          <a:lstStyle/>
          <a:p>
            <a:r>
              <a:rPr lang="ru-RU" b="1" dirty="0" smtClean="0"/>
              <a:t>Најновији наставак игре под називом Doom (Страшни Суд у преводу) је једна од најпознатијих и најраспрострањенијих игара овог типа на PC рачунарима. Међутим, ко год је погледао само на трен слике из пропагандног материјала ове игре није мога остати равнодушан, јер креатуре које се у њој појављују су, благо речено, демонолике. </a:t>
            </a:r>
            <a:endParaRPr lang="sr-Cyrl-C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box(in)">
                                      <p:cBhvr>
                                        <p:cTn id="7"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1981200" cy="5355312"/>
          </a:xfrm>
          <a:prstGeom prst="rect">
            <a:avLst/>
          </a:prstGeom>
          <a:noFill/>
        </p:spPr>
        <p:txBody>
          <a:bodyPr wrap="square" rtlCol="0">
            <a:spAutoFit/>
          </a:bodyPr>
          <a:lstStyle/>
          <a:p>
            <a:r>
              <a:rPr lang="ru-RU" b="1" dirty="0" smtClean="0"/>
              <a:t>Поред игара, где се користи најчешће на штету конзумента, виртуелна реалност ипак има неких примена које би, у складу са икономијским ставом, могле бити дозвољене, па чак и корисне, али једино уколико би коришћење било строго  контролисано.</a:t>
            </a:r>
            <a:endParaRPr lang="sr-Cyrl-CS" b="1" dirty="0"/>
          </a:p>
        </p:txBody>
      </p:sp>
      <p:pic>
        <p:nvPicPr>
          <p:cNvPr id="34818" name="Picture 2" descr="http://alternality.com/wp-content/uploads/2014/09/flight-simulator.jpeg"/>
          <p:cNvPicPr>
            <a:picLocks noChangeAspect="1" noChangeArrowheads="1"/>
          </p:cNvPicPr>
          <p:nvPr/>
        </p:nvPicPr>
        <p:blipFill>
          <a:blip r:embed="rId2"/>
          <a:srcRect/>
          <a:stretch>
            <a:fillRect/>
          </a:stretch>
        </p:blipFill>
        <p:spPr bwMode="auto">
          <a:xfrm>
            <a:off x="2355626" y="0"/>
            <a:ext cx="6788374" cy="6858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6766724" cy="369332"/>
          </a:xfrm>
          <a:prstGeom prst="rect">
            <a:avLst/>
          </a:prstGeom>
          <a:noFill/>
        </p:spPr>
        <p:txBody>
          <a:bodyPr wrap="none" rtlCol="0">
            <a:spAutoFit/>
          </a:bodyPr>
          <a:lstStyle/>
          <a:p>
            <a:r>
              <a:rPr lang="sr-Cyrl-CS" dirty="0" smtClean="0"/>
              <a:t>ЛИТЕРАТУРА: Оливер Суботић: Човек и информационе технологије</a:t>
            </a:r>
            <a:endParaRPr lang="sr-Cyrl-CS" dirty="0"/>
          </a:p>
        </p:txBody>
      </p:sp>
      <p:sp>
        <p:nvSpPr>
          <p:cNvPr id="3" name="TextBox 2"/>
          <p:cNvSpPr txBox="1"/>
          <p:nvPr/>
        </p:nvSpPr>
        <p:spPr>
          <a:xfrm>
            <a:off x="990600" y="914400"/>
            <a:ext cx="7086600" cy="369332"/>
          </a:xfrm>
          <a:prstGeom prst="rect">
            <a:avLst/>
          </a:prstGeom>
          <a:noFill/>
        </p:spPr>
        <p:txBody>
          <a:bodyPr wrap="square" rtlCol="0">
            <a:spAutoFit/>
          </a:bodyPr>
          <a:lstStyle/>
          <a:p>
            <a:r>
              <a:rPr lang="en-US" dirty="0" smtClean="0"/>
              <a:t>http://pravoslavlje.spc.rs/broj/901/tekst/virtuelna-realnost/</a:t>
            </a:r>
            <a:endParaRPr lang="sr-Cyrl-CS" dirty="0"/>
          </a:p>
        </p:txBody>
      </p:sp>
      <p:sp>
        <p:nvSpPr>
          <p:cNvPr id="4" name="Rectangle 3"/>
          <p:cNvSpPr/>
          <p:nvPr/>
        </p:nvSpPr>
        <p:spPr>
          <a:xfrm>
            <a:off x="1143000" y="1676400"/>
            <a:ext cx="4292265" cy="369332"/>
          </a:xfrm>
          <a:prstGeom prst="rect">
            <a:avLst/>
          </a:prstGeom>
        </p:spPr>
        <p:txBody>
          <a:bodyPr wrap="none">
            <a:spAutoFit/>
          </a:bodyPr>
          <a:lstStyle/>
          <a:p>
            <a:r>
              <a:rPr lang="en-US" dirty="0" smtClean="0"/>
              <a:t>http://psychology.missouri.edu/bartholowb</a:t>
            </a:r>
            <a:endParaRPr lang="sr-Cyrl-C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886</Words>
  <Application>Microsoft Office PowerPoint</Application>
  <PresentationFormat>On-screen Show (4:3)</PresentationFormat>
  <Paragraphs>22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ЧОВЕК КАО ЛИЧНОСТ И ВИРТУЕЛНА СТВАРНОСТ</vt:lpstr>
      <vt:lpstr>Slide 2</vt:lpstr>
      <vt:lpstr>Slide 3</vt:lpstr>
      <vt:lpstr>Slide 4</vt:lpstr>
      <vt:lpstr>Студије у Чикагу изнете на годишњем састанку Друштва Радиолога Северне Америке  (RSNA)су доказале да адолесценти који играју насилне игрице могу да имају последице на функцијама мозга, укључујући повећану активност у регији мозга која управљају емоционалним реакцијама и смањену активност у извршујућим функцијама мозга које се повезују са контролом, пажњом и концетрацијом. </vt:lpstr>
      <vt:lpstr>Slide 6</vt:lpstr>
      <vt:lpstr>Slide 7</vt:lpstr>
      <vt:lpstr>Научници годинама знају да играње насилних видео-игара узрокује да играчи постану агресивнији. Открића са Универзитета у Мисурију  (University of Missouri (MU) пружају објашњење зашто се ово дешава: мозак “гејмера” ( како се каже за играча) слабије реагује на насиље због чега реагује агресивније – јер по њему агресија и насиље је неприметно постало нешто нормално. Истраживање доказује да су учесници у истраживању који су играли једну од наведених игрица (“Call of Duty,” “Hitman,” “Killzone” and “Grand Theft Auto,” ) поставили гласније звукове праска за противнике током такмичења – то јест, били су агресивнији од оних који су играли ненасилне игрице.. </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ЧОВЕК КАО ЛИЧНОСТ И ВИРТУЕЛНА СТВАРНОСТ</dc:title>
  <dc:creator>Home</dc:creator>
  <cp:lastModifiedBy>apokalipsa</cp:lastModifiedBy>
  <cp:revision>18</cp:revision>
  <dcterms:created xsi:type="dcterms:W3CDTF">2014-10-19T20:35:47Z</dcterms:created>
  <dcterms:modified xsi:type="dcterms:W3CDTF">2019-01-09T18:46:34Z</dcterms:modified>
</cp:coreProperties>
</file>