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4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03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3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6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90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2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4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9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9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0526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0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0284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9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20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06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566E5-EAD3-42AE-AB04-00B4449FC17B}" type="datetimeFigureOut">
              <a:rPr lang="en-US" smtClean="0"/>
              <a:t>06/11/2025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0A30B28-ACD6-4FB8-81B4-F8DBD74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45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DF339-4BC9-4BF0-9D81-041B8B1C0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473" y="1245093"/>
            <a:ext cx="8915399" cy="2262781"/>
          </a:xfrm>
        </p:spPr>
        <p:txBody>
          <a:bodyPr/>
          <a:lstStyle/>
          <a:p>
            <a:r>
              <a:rPr lang="ru-RU" dirty="0"/>
              <a:t>СЛОБОДА И ЉУБАВ У ХРИШЋАНСКОМ ЕТОСУ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291110-CEC7-4B17-9098-EAC4A20C8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8192" y="4058288"/>
            <a:ext cx="8915399" cy="1126283"/>
          </a:xfrm>
        </p:spPr>
        <p:txBody>
          <a:bodyPr>
            <a:normAutofit/>
          </a:bodyPr>
          <a:lstStyle/>
          <a:p>
            <a:r>
              <a:rPr lang="sr-Cyrl-RS" sz="3600" dirty="0"/>
              <a:t>Милица Ивић </a:t>
            </a:r>
            <a:r>
              <a:rPr lang="sr-Latn-RS" sz="3600" dirty="0"/>
              <a:t>VII-6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697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4FD5-DDBD-4A96-8B61-33556530C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9143" y="466131"/>
            <a:ext cx="8911687" cy="1280890"/>
          </a:xfrm>
        </p:spPr>
        <p:txBody>
          <a:bodyPr/>
          <a:lstStyle/>
          <a:p>
            <a:r>
              <a:rPr lang="sr-Cyrl-RS" b="1" dirty="0"/>
              <a:t>ПОЈАМ СЛОБОДЕ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9E883-0A98-4E59-A406-213E1DCB1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623" y="1540189"/>
            <a:ext cx="8915400" cy="3777622"/>
          </a:xfrm>
        </p:spPr>
        <p:txBody>
          <a:bodyPr>
            <a:normAutofit/>
          </a:bodyPr>
          <a:lstStyle/>
          <a:p>
            <a:r>
              <a:rPr lang="ru-RU" dirty="0"/>
              <a:t>Кроз многе цивилизацијске периоде, слобода је била различито дефинисана.Нису увек сви имали право на слободу, а статус слободног, односно не-слободног човека ,није могао да се бира, него је био додељен по рођењу.</a:t>
            </a:r>
          </a:p>
          <a:p>
            <a:r>
              <a:rPr lang="ru-RU" dirty="0"/>
              <a:t>У савременим друштву под слободом се подразумева низ социјалних, политичких и економских слобода на које имају право сви чланови друштвене заједнице.</a:t>
            </a:r>
          </a:p>
          <a:p>
            <a:r>
              <a:rPr lang="ru-RU" dirty="0"/>
              <a:t> У теологији се мисли на слободу од греха.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6CC8CF-426A-4643-AA67-BC614CEAA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536" y="4181894"/>
            <a:ext cx="4500979" cy="252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5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961B6-E4C9-4AA5-8EC3-DFA6FF52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824" y="363984"/>
            <a:ext cx="8918352" cy="1212542"/>
          </a:xfrm>
        </p:spPr>
        <p:txBody>
          <a:bodyPr>
            <a:normAutofit fontScale="90000"/>
          </a:bodyPr>
          <a:lstStyle/>
          <a:p>
            <a:r>
              <a:rPr lang="ru-RU" dirty="0"/>
              <a:t>Хришћанство нам показује у чему је слобода. Она је у могућности човека да следи своје најважније призвање и да остварује потенцијал који је у њега уложен - образ и подобије Божије. Свако може да у свом унутрашњем искуству увиди како страсти сужавају човечије срце и обрнуто – како победа над страстима даје души унутрашњу слободу.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B72CEB4-1C4B-4ABC-A92A-E191D2FBF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09" y="4341180"/>
            <a:ext cx="3554791" cy="2374491"/>
          </a:xfrm>
        </p:spPr>
      </p:pic>
    </p:spTree>
    <p:extLst>
      <p:ext uri="{BB962C8B-B14F-4D97-AF65-F5344CB8AC3E}">
        <p14:creationId xmlns:p14="http://schemas.microsoft.com/office/powerpoint/2010/main" val="211839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0ED61-4A17-4CE1-922A-BBED18DBB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54" y="215737"/>
            <a:ext cx="8911687" cy="1280890"/>
          </a:xfrm>
        </p:spPr>
        <p:txBody>
          <a:bodyPr/>
          <a:lstStyle/>
          <a:p>
            <a:r>
              <a:rPr lang="sr-Cyrl-RS" b="1" dirty="0"/>
              <a:t>Појам слободе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3B4E4-F509-4A68-9499-1AE721B2E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029809"/>
            <a:ext cx="8915400" cy="3824970"/>
          </a:xfrm>
        </p:spPr>
        <p:txBody>
          <a:bodyPr>
            <a:normAutofit/>
          </a:bodyPr>
          <a:lstStyle/>
          <a:p>
            <a:r>
              <a:rPr lang="sr-Cyrl-RS" dirty="0"/>
              <a:t>Појам слободе на латинском,,</a:t>
            </a:r>
            <a:r>
              <a:rPr lang="en-US" dirty="0" err="1"/>
              <a:t>libertas</a:t>
            </a:r>
            <a:r>
              <a:rPr lang="en-US" dirty="0"/>
              <a:t> „,</a:t>
            </a:r>
            <a:r>
              <a:rPr lang="sr-Cyrl-RS" dirty="0"/>
              <a:t>повезан је са дисциплином владања собом.У германским језицима изрази ,,</a:t>
            </a:r>
            <a:r>
              <a:rPr lang="en-US" dirty="0" err="1"/>
              <a:t>freihert</a:t>
            </a:r>
            <a:r>
              <a:rPr lang="en-US" dirty="0"/>
              <a:t>“ </a:t>
            </a:r>
            <a:r>
              <a:rPr lang="sr-Cyrl-RS" dirty="0"/>
              <a:t>и енглеском ,,</a:t>
            </a:r>
            <a:r>
              <a:rPr lang="en-US" dirty="0"/>
              <a:t>freedom“ </a:t>
            </a:r>
            <a:r>
              <a:rPr lang="sr-Cyrl-RS" dirty="0"/>
              <a:t>потичу од санскритске речи која у глаголском облику значи,,не желим да те поробим, желим да будеш оно што јеси“.</a:t>
            </a:r>
          </a:p>
          <a:p>
            <a:r>
              <a:rPr lang="sr-Cyrl-RS" dirty="0"/>
              <a:t>Руска реч,,свобода“ изводи се од „бити оно што јеси“. </a:t>
            </a:r>
          </a:p>
          <a:p>
            <a:r>
              <a:rPr lang="sr-Cyrl-RS" dirty="0"/>
              <a:t>Када се Бог јавио Мојсију на питање ,,Како Ти је име?“,добио је одговар,,Ја сам Онај који Јесам“.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496C5C-7E8D-4378-887B-61731E4D7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299" y="3429000"/>
            <a:ext cx="5184652" cy="301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7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8CCB-2C46-49A3-A0E2-A755F1DE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387" y="197982"/>
            <a:ext cx="8911687" cy="1280890"/>
          </a:xfrm>
        </p:spPr>
        <p:txBody>
          <a:bodyPr>
            <a:normAutofit/>
          </a:bodyPr>
          <a:lstStyle/>
          <a:p>
            <a:r>
              <a:rPr lang="ru-RU" b="1" dirty="0"/>
              <a:t>Да ли Бог ограничава људску слободу?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51F94-BA65-4AF9-B067-268EB7011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9099" y="1540188"/>
            <a:ext cx="4296901" cy="5011531"/>
          </a:xfrm>
        </p:spPr>
        <p:txBody>
          <a:bodyPr>
            <a:normAutofit/>
          </a:bodyPr>
          <a:lstStyle/>
          <a:p>
            <a:r>
              <a:rPr lang="ru-RU" dirty="0"/>
              <a:t>Да Бог ограничава људску слободу Oн би у рају оградио својим анђелима дрво познања добра и зла и Адам не би погрешио.</a:t>
            </a:r>
          </a:p>
          <a:p>
            <a:r>
              <a:rPr lang="ru-RU" dirty="0"/>
              <a:t> Данас се појам слободе протегао на многе људске односе и многа стања међу људима.</a:t>
            </a:r>
          </a:p>
          <a:p>
            <a:r>
              <a:rPr lang="ru-RU" dirty="0"/>
              <a:t>Под слободом се доживљава: непослушност родитељима, насиље,самовоља,уживање у дрогама ,уживање у алкохолу,склоност ка уништавању материјалних добара...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A12E42-30F3-417A-8A44-6BD0B95E9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63" y="1855433"/>
            <a:ext cx="5599279" cy="325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3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9A509-55A3-4718-8FB2-ABAAF65A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451" y="344433"/>
            <a:ext cx="8433141" cy="1204690"/>
          </a:xfrm>
        </p:spPr>
        <p:txBody>
          <a:bodyPr>
            <a:noAutofit/>
          </a:bodyPr>
          <a:lstStyle/>
          <a:p>
            <a:r>
              <a:rPr lang="ru-RU" sz="3200" b="1" dirty="0"/>
              <a:t>Откуда у човеку склоност да уништава(ратови),склоност ка насиљу над другим човеком...?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3038E-D8D2-4DE0-9FD1-5135195E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538" y="1849513"/>
            <a:ext cx="5250772" cy="483537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Ова склоност потиче од Адама који је злоупотребио своју слободу.После Адамовог пада сви људи су мање више подложни злоупотреби слободе и нарушавању закона установљеног од Бога.</a:t>
            </a:r>
          </a:p>
          <a:p>
            <a:r>
              <a:rPr lang="ru-RU" dirty="0"/>
              <a:t>Св.Анатолије Оптински једном приликом је рекао:</a:t>
            </a:r>
          </a:p>
          <a:p>
            <a:r>
              <a:rPr lang="ru-RU" dirty="0"/>
              <a:t>,,Долази време када ће све више бити душевно болесних људи, јер људи покушавају да живе не ослањајућа се на Бога.“</a:t>
            </a:r>
          </a:p>
          <a:p>
            <a:r>
              <a:rPr lang="ru-RU" dirty="0"/>
              <a:t>У складу са овим мишљењем можемо извести закључак ,да све болести зависности у свом корену имају једну једину болест,а то је болест независности.Покушај да се живи независно од Бога.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A06D7-6D88-4454-89B5-187E2DFA5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089" y="2264752"/>
            <a:ext cx="5010801" cy="337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3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F1345-7AC9-495F-B55F-7B4046AE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271729"/>
            <a:ext cx="8911687" cy="1280890"/>
          </a:xfrm>
        </p:spPr>
        <p:txBody>
          <a:bodyPr/>
          <a:lstStyle/>
          <a:p>
            <a:r>
              <a:rPr lang="ru-RU" b="1" dirty="0"/>
              <a:t>Шта бива ако човек нарушава закон установљен од Бога?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82C23-CE76-412E-B5A4-CD4FA96CD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5217" y="1904999"/>
            <a:ext cx="5649266" cy="5285914"/>
          </a:xfrm>
        </p:spPr>
        <p:txBody>
          <a:bodyPr>
            <a:normAutofit/>
          </a:bodyPr>
          <a:lstStyle/>
          <a:p>
            <a:r>
              <a:rPr lang="sr-Cyrl-RS" dirty="0"/>
              <a:t>Свако кршење закона Божјег носи страдање појединцу и његовим ближњим . Човек постаје роб греха.Зато је у речима „слуга Христов“</a:t>
            </a:r>
            <a:r>
              <a:rPr lang="en-US" dirty="0"/>
              <a:t> </a:t>
            </a:r>
            <a:r>
              <a:rPr lang="sr-Cyrl-RS" dirty="0"/>
              <a:t>почетак људског ослобођења.</a:t>
            </a:r>
          </a:p>
          <a:p>
            <a:r>
              <a:rPr lang="sr-Cyrl-RS" dirty="0"/>
              <a:t>Ово су добро схватали Св. Немањићи српски,који су се испред титуле и имена потписивали са,,Раб Христа Бога“(Слуга Христа Бога) .Кад се човек окреће од Христа , он се окреће од Бога који је љубав и светлост.</a:t>
            </a:r>
          </a:p>
          <a:p>
            <a:r>
              <a:rPr lang="sr-Cyrl-RS" dirty="0"/>
              <a:t>Познати немачки књижевник Франц Кафка, који је живео између два светска рата, написао је   :,,Христос је бездан испуњен светлошћу.Морате да затворите очи да би сте отпали од Њега“.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6FD650-6367-4B9B-A8A0-93CF0B9CD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105" y="1552619"/>
            <a:ext cx="3211045" cy="468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1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691E-3957-42AF-81D3-CFC61CF2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572" y="488275"/>
            <a:ext cx="9389925" cy="1633488"/>
          </a:xfrm>
        </p:spPr>
        <p:txBody>
          <a:bodyPr>
            <a:noAutofit/>
          </a:bodyPr>
          <a:lstStyle/>
          <a:p>
            <a:r>
              <a:rPr lang="sr-Cyrl-RS" sz="4000" b="1" dirty="0"/>
              <a:t>6.2.Хришћанско схватање слободе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9308F-A687-407E-89BE-E520C035D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9745" y="1396753"/>
            <a:ext cx="9637342" cy="5021801"/>
          </a:xfrm>
        </p:spPr>
        <p:txBody>
          <a:bodyPr>
            <a:noAutofit/>
          </a:bodyPr>
          <a:lstStyle/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Током векова хришћанство је слободу схватало као поистовећивање своје сопствене воље са вољом Божијом изнетом у Христовој науци.</a:t>
            </a:r>
          </a:p>
          <a:p>
            <a:r>
              <a:rPr lang="ru-RU" sz="2400" dirty="0"/>
              <a:t> Господ је рекао:,, будите као деца!“ Зашто?Зато што су деца најслободнија бића у нашем роду земаљском.Покорност вољи родитељској, не ограничава њихову слободу, него јој даје правилан ток. То је кључ дат човечанству.Зато је слобода у Богу,а не од Бога права непролазна слобода.</a:t>
            </a:r>
          </a:p>
        </p:txBody>
      </p:sp>
    </p:spTree>
    <p:extLst>
      <p:ext uri="{BB962C8B-B14F-4D97-AF65-F5344CB8AC3E}">
        <p14:creationId xmlns:p14="http://schemas.microsoft.com/office/powerpoint/2010/main" val="85244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D30B-4C40-4AF3-A710-D980FBE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589" y="411046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За ту слободу знали су сви наши преци и живели су том</a:t>
            </a:r>
            <a:br>
              <a:rPr lang="ru-RU" dirty="0"/>
            </a:br>
            <a:r>
              <a:rPr lang="ru-RU" dirty="0"/>
              <a:t>слободом, која их је у тешка времена учинила слободнијим од њихових тирана.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04ABBC-8E8C-4182-A479-6D181D8CB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153" y="2670312"/>
            <a:ext cx="5678028" cy="3868092"/>
          </a:xfrm>
        </p:spPr>
      </p:pic>
    </p:spTree>
    <p:extLst>
      <p:ext uri="{BB962C8B-B14F-4D97-AF65-F5344CB8AC3E}">
        <p14:creationId xmlns:p14="http://schemas.microsoft.com/office/powerpoint/2010/main" val="418722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64AE2-0015-414A-8372-A7B68256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2411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sr-Cyrl-RS" sz="9600" dirty="0"/>
              <a:t>КРАЈ</a:t>
            </a:r>
            <a:endParaRPr lang="en-US" sz="9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3958A-6C88-441E-A31B-D9BFE39F7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4710" y="2846885"/>
            <a:ext cx="8915400" cy="3777622"/>
          </a:xfrm>
        </p:spPr>
        <p:txBody>
          <a:bodyPr>
            <a:normAutofit/>
          </a:bodyPr>
          <a:lstStyle/>
          <a:p>
            <a:pPr algn="ctr"/>
            <a:r>
              <a:rPr lang="sr-Cyrl-RS" sz="7200" dirty="0"/>
              <a:t>ХВАЛА НА ПАЖНЈИ!!!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23569110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75</TotalTime>
  <Words>645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Wisp</vt:lpstr>
      <vt:lpstr>СЛОБОДА И ЉУБАВ У ХРИШЋАНСКОМ ЕТОСУ</vt:lpstr>
      <vt:lpstr>ПОЈАМ СЛОБОДЕ</vt:lpstr>
      <vt:lpstr>Хришћанство нам показује у чему је слобода. Она је у могућности човека да следи своје најважније призвање и да остварује потенцијал који је у њега уложен - образ и подобије Божије. Свако може да у свом унутрашњем искуству увиди како страсти сужавају човечије срце и обрнуто – како победа над страстима даје души унутрашњу слободу.</vt:lpstr>
      <vt:lpstr>Појам слободе</vt:lpstr>
      <vt:lpstr>Да ли Бог ограничава људску слободу?</vt:lpstr>
      <vt:lpstr>Откуда у човеку склоност да уништава(ратови),склоност ка насиљу над другим човеком...?</vt:lpstr>
      <vt:lpstr>Шта бива ако човек нарушава закон установљен од Бога?</vt:lpstr>
      <vt:lpstr>6.2.Хришћанско схватање слободе</vt:lpstr>
      <vt:lpstr>За ту слободу знали су сви наши преци и живели су том слободом, која их је у тешка времена учинила слободнијим од њихових тирана.</vt:lpstr>
      <vt:lpstr>КРАЈ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СЛОБОДА И ЉУБАВ У ХРИШЋАНСКОМ ЕТОСУ</dc:title>
  <dc:creator>Ivic</dc:creator>
  <cp:lastModifiedBy>Ivic</cp:lastModifiedBy>
  <cp:revision>1</cp:revision>
  <dcterms:created xsi:type="dcterms:W3CDTF">2025-06-11T14:35:45Z</dcterms:created>
  <dcterms:modified xsi:type="dcterms:W3CDTF">2025-06-11T15:51:30Z</dcterms:modified>
</cp:coreProperties>
</file>