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D699E8F5-6D47-4A5B-9046-46E314F862E8}" type="datetimeFigureOut">
              <a:rPr lang="en-US" smtClean="0"/>
              <a:t>6/9/2025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409805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9E8F5-6D47-4A5B-9046-46E314F862E8}"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148527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99E8F5-6D47-4A5B-9046-46E314F862E8}"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717056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16103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99E8F5-6D47-4A5B-9046-46E314F862E8}" type="datetimeFigureOut">
              <a:rPr lang="en-US" smtClean="0"/>
              <a:t>6/9/2025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2939183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99E8F5-6D47-4A5B-9046-46E314F862E8}" type="datetimeFigureOut">
              <a:rPr lang="en-US" smtClean="0"/>
              <a:t>6/9/2025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308918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9E8F5-6D47-4A5B-9046-46E314F862E8}" type="datetimeFigureOut">
              <a:rPr lang="en-US" smtClean="0"/>
              <a:t>6/9/2025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96080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90022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025463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2114458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807806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73102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9E8F5-6D47-4A5B-9046-46E314F862E8}"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2100538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699E8F5-6D47-4A5B-9046-46E314F862E8}" type="datetimeFigureOut">
              <a:rPr lang="en-US" smtClean="0"/>
              <a:t>6/9/2025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084930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699E8F5-6D47-4A5B-9046-46E314F862E8}" type="datetimeFigureOut">
              <a:rPr lang="en-US" smtClean="0"/>
              <a:t>6/9/2025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3468992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9E8F5-6D47-4A5B-9046-46E314F862E8}"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1318591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9E8F5-6D47-4A5B-9046-46E314F862E8}"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BECCDC-ADE7-4AF9-8C44-FDCC2162B057}" type="slidenum">
              <a:rPr lang="en-US" smtClean="0"/>
              <a:t>‹#›</a:t>
            </a:fld>
            <a:endParaRPr lang="en-US"/>
          </a:p>
        </p:txBody>
      </p:sp>
    </p:spTree>
    <p:extLst>
      <p:ext uri="{BB962C8B-B14F-4D97-AF65-F5344CB8AC3E}">
        <p14:creationId xmlns:p14="http://schemas.microsoft.com/office/powerpoint/2010/main" val="2016622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699E8F5-6D47-4A5B-9046-46E314F862E8}" type="datetimeFigureOut">
              <a:rPr lang="en-US" smtClean="0"/>
              <a:t>6/9/2025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5BECCDC-ADE7-4AF9-8C44-FDCC2162B057}" type="slidenum">
              <a:rPr lang="en-US" smtClean="0"/>
              <a:t>‹#›</a:t>
            </a:fld>
            <a:endParaRPr lang="en-US"/>
          </a:p>
        </p:txBody>
      </p:sp>
    </p:spTree>
    <p:extLst>
      <p:ext uri="{BB962C8B-B14F-4D97-AF65-F5344CB8AC3E}">
        <p14:creationId xmlns:p14="http://schemas.microsoft.com/office/powerpoint/2010/main" val="1572794295"/>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0068059-9097-4F05-BA38-CDD7DBF77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8AC73CF-7323-F140-777B-0F45B977FB6C}"/>
              </a:ext>
            </a:extLst>
          </p:cNvPr>
          <p:cNvSpPr>
            <a:spLocks noGrp="1"/>
          </p:cNvSpPr>
          <p:nvPr>
            <p:ph type="ctrTitle"/>
          </p:nvPr>
        </p:nvSpPr>
        <p:spPr>
          <a:xfrm>
            <a:off x="1443613" y="3043813"/>
            <a:ext cx="9144000" cy="2486130"/>
          </a:xfrm>
        </p:spPr>
        <p:txBody>
          <a:bodyPr>
            <a:normAutofit/>
          </a:bodyPr>
          <a:lstStyle/>
          <a:p>
            <a:pPr algn="ctr"/>
            <a:r>
              <a:rPr lang="en-US" sz="7200" dirty="0">
                <a:solidFill>
                  <a:schemeClr val="tx1">
                    <a:lumMod val="95000"/>
                  </a:schemeClr>
                </a:solidFill>
              </a:rPr>
              <a:t>SRBIJA U VELIKOM RATU</a:t>
            </a:r>
          </a:p>
        </p:txBody>
      </p:sp>
      <p:sp>
        <p:nvSpPr>
          <p:cNvPr id="3" name="Subtitle 2">
            <a:extLst>
              <a:ext uri="{FF2B5EF4-FFF2-40B4-BE49-F238E27FC236}">
                <a16:creationId xmlns:a16="http://schemas.microsoft.com/office/drawing/2014/main" id="{1C5D4A56-5A1F-53D7-38D6-AA533E55E5F3}"/>
              </a:ext>
            </a:extLst>
          </p:cNvPr>
          <p:cNvSpPr>
            <a:spLocks noGrp="1"/>
          </p:cNvSpPr>
          <p:nvPr>
            <p:ph type="subTitle" idx="1"/>
          </p:nvPr>
        </p:nvSpPr>
        <p:spPr>
          <a:xfrm>
            <a:off x="1524000" y="1328057"/>
            <a:ext cx="9144000" cy="1567489"/>
          </a:xfrm>
        </p:spPr>
        <p:txBody>
          <a:bodyPr>
            <a:normAutofit/>
          </a:bodyPr>
          <a:lstStyle/>
          <a:p>
            <a:pPr algn="ctr"/>
            <a:r>
              <a:rPr lang="en-US" sz="2800" dirty="0">
                <a:solidFill>
                  <a:schemeClr val="tx2"/>
                </a:solidFill>
              </a:rPr>
              <a:t>NEMANJA GRLIĆ</a:t>
            </a:r>
          </a:p>
        </p:txBody>
      </p:sp>
    </p:spTree>
    <p:extLst>
      <p:ext uri="{BB962C8B-B14F-4D97-AF65-F5344CB8AC3E}">
        <p14:creationId xmlns:p14="http://schemas.microsoft.com/office/powerpoint/2010/main" val="308401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63D71-1132-43B3-D3C8-BE2EEC7F38CA}"/>
              </a:ext>
            </a:extLst>
          </p:cNvPr>
          <p:cNvPicPr>
            <a:picLocks noChangeAspect="1"/>
          </p:cNvPicPr>
          <p:nvPr/>
        </p:nvPicPr>
        <p:blipFill>
          <a:blip r:embed="rId3"/>
          <a:srcRect l="28372" r="21572"/>
          <a:stretch>
            <a:fillRect/>
          </a:stretch>
        </p:blipFill>
        <p:spPr>
          <a:xfrm>
            <a:off x="7552944" y="10"/>
            <a:ext cx="4639056" cy="6857990"/>
          </a:xfrm>
          <a:prstGeom prst="rect">
            <a:avLst/>
          </a:prstGeom>
        </p:spPr>
      </p:pic>
      <p:sp useBgFill="1">
        <p:nvSpPr>
          <p:cNvPr id="9" name="Rectangle 8">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88417C-C372-D43E-4095-A4F67CE9B082}"/>
              </a:ext>
            </a:extLst>
          </p:cNvPr>
          <p:cNvSpPr>
            <a:spLocks noGrp="1"/>
          </p:cNvSpPr>
          <p:nvPr>
            <p:ph type="title"/>
          </p:nvPr>
        </p:nvSpPr>
        <p:spPr>
          <a:xfrm>
            <a:off x="838201" y="365125"/>
            <a:ext cx="6361590" cy="1325563"/>
          </a:xfrm>
        </p:spPr>
        <p:txBody>
          <a:bodyPr>
            <a:normAutofit/>
          </a:bodyPr>
          <a:lstStyle/>
          <a:p>
            <a:r>
              <a:rPr lang="en-US" sz="4200"/>
              <a:t>POČETAK VLIKOG RATA (CERSKA BITKA)</a:t>
            </a:r>
          </a:p>
        </p:txBody>
      </p:sp>
      <p:sp>
        <p:nvSpPr>
          <p:cNvPr id="3" name="Content Placeholder 2">
            <a:extLst>
              <a:ext uri="{FF2B5EF4-FFF2-40B4-BE49-F238E27FC236}">
                <a16:creationId xmlns:a16="http://schemas.microsoft.com/office/drawing/2014/main" id="{35A1742D-0CC2-1ECF-857E-E48D37F2720B}"/>
              </a:ext>
            </a:extLst>
          </p:cNvPr>
          <p:cNvSpPr>
            <a:spLocks noGrp="1"/>
          </p:cNvSpPr>
          <p:nvPr>
            <p:ph idx="1"/>
          </p:nvPr>
        </p:nvSpPr>
        <p:spPr>
          <a:xfrm>
            <a:off x="1120000" y="1825625"/>
            <a:ext cx="6079791" cy="4351338"/>
          </a:xfrm>
        </p:spPr>
        <p:txBody>
          <a:bodyPr>
            <a:normAutofit/>
          </a:bodyPr>
          <a:lstStyle/>
          <a:p>
            <a:pPr>
              <a:buNone/>
            </a:pPr>
            <a:r>
              <a:rPr lang="sr-Cyrl-CS" dirty="0">
                <a:effectLst/>
                <a:latin typeface="Tahoma" panose="020B0604030504040204" pitchFamily="34" charset="0"/>
                <a:ea typeface="Tahoma" panose="020B0604030504040204" pitchFamily="34" charset="0"/>
                <a:cs typeface="Tahoma" panose="020B0604030504040204" pitchFamily="34" charset="0"/>
              </a:rPr>
              <a:t>Аустроугарска је 23 јула 1914 год упутила ултиматум Србији који се није могао прихватити.</a:t>
            </a:r>
            <a:endParaRPr lang="en-US" dirty="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dirty="0">
                <a:effectLst/>
                <a:latin typeface="Tahoma" panose="020B0604030504040204" pitchFamily="34" charset="0"/>
                <a:ea typeface="Tahoma" panose="020B0604030504040204" pitchFamily="34" charset="0"/>
                <a:cs typeface="Tahoma" panose="020B0604030504040204" pitchFamily="34" charset="0"/>
              </a:rPr>
              <a:t>Одлучујућа битка  којом је командовао истакнути генерал Степа Степановић вођена је на планини Цер.То је прва победа савезничких снага.Разљућен поразом својих трупа  Бечки двор  шаље нову војску на Србију</a:t>
            </a:r>
            <a:r>
              <a:rPr lang="en-US" dirty="0">
                <a:effectLst/>
                <a:latin typeface="Tahoma" panose="020B0604030504040204" pitchFamily="34" charset="0"/>
                <a:ea typeface="Tahoma" panose="020B0604030504040204" pitchFamily="34" charset="0"/>
                <a:cs typeface="Tahoma" panose="020B0604030504040204" pitchFamily="34" charset="0"/>
              </a:rPr>
              <a:t>.</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5843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22A362-75D5-1752-9DDB-CDC69D749716}"/>
              </a:ext>
            </a:extLst>
          </p:cNvPr>
          <p:cNvPicPr>
            <a:picLocks noChangeAspect="1"/>
          </p:cNvPicPr>
          <p:nvPr/>
        </p:nvPicPr>
        <p:blipFill>
          <a:blip r:embed="rId3"/>
          <a:srcRect l="27493" r="34457"/>
          <a:stretch>
            <a:fillRect/>
          </a:stretch>
        </p:blipFill>
        <p:spPr>
          <a:xfrm>
            <a:off x="7552944" y="10"/>
            <a:ext cx="4639056" cy="6857990"/>
          </a:xfrm>
          <a:prstGeom prst="rect">
            <a:avLst/>
          </a:prstGeom>
        </p:spPr>
      </p:pic>
      <p:sp useBgFill="1">
        <p:nvSpPr>
          <p:cNvPr id="16" name="Rectangle 15">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45EE0-9B45-A69A-DA70-3FA1B608F575}"/>
              </a:ext>
            </a:extLst>
          </p:cNvPr>
          <p:cNvSpPr>
            <a:spLocks noGrp="1"/>
          </p:cNvSpPr>
          <p:nvPr>
            <p:ph type="title"/>
          </p:nvPr>
        </p:nvSpPr>
        <p:spPr>
          <a:xfrm>
            <a:off x="838201" y="365125"/>
            <a:ext cx="6361590" cy="1325563"/>
          </a:xfrm>
        </p:spPr>
        <p:txBody>
          <a:bodyPr>
            <a:normAutofit/>
          </a:bodyPr>
          <a:lstStyle/>
          <a:p>
            <a:r>
              <a:rPr lang="en-US" sz="4200" dirty="0"/>
              <a:t>KOLUBARSKA BITKA</a:t>
            </a:r>
          </a:p>
        </p:txBody>
      </p:sp>
      <p:sp>
        <p:nvSpPr>
          <p:cNvPr id="3" name="Content Placeholder 2">
            <a:extLst>
              <a:ext uri="{FF2B5EF4-FFF2-40B4-BE49-F238E27FC236}">
                <a16:creationId xmlns:a16="http://schemas.microsoft.com/office/drawing/2014/main" id="{62318BD6-1F28-7ACB-E55F-8DBBB89541DC}"/>
              </a:ext>
            </a:extLst>
          </p:cNvPr>
          <p:cNvSpPr>
            <a:spLocks noGrp="1"/>
          </p:cNvSpPr>
          <p:nvPr>
            <p:ph idx="1"/>
          </p:nvPr>
        </p:nvSpPr>
        <p:spPr>
          <a:xfrm>
            <a:off x="1120000" y="1825625"/>
            <a:ext cx="6079791" cy="4351338"/>
          </a:xfrm>
        </p:spPr>
        <p:txBody>
          <a:bodyPr>
            <a:normAutofit/>
          </a:bodyPr>
          <a:lstStyle/>
          <a:p>
            <a:pPr>
              <a:buNone/>
            </a:pPr>
            <a:r>
              <a:rPr lang="sr-Cyrl-CS" sz="2200" dirty="0">
                <a:effectLst/>
                <a:latin typeface="Tahoma" panose="020B0604030504040204" pitchFamily="34" charset="0"/>
                <a:ea typeface="Tahoma" panose="020B0604030504040204" pitchFamily="34" charset="0"/>
                <a:cs typeface="Tahoma" panose="020B0604030504040204" pitchFamily="34" charset="0"/>
              </a:rPr>
              <a:t>Српска војска се очајно брани и прелази у контраофанзуиву у којој је до ногу</a:t>
            </a:r>
            <a:endParaRPr lang="en-US" sz="2200" dirty="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sz="2200" dirty="0">
                <a:effectLst/>
                <a:latin typeface="Tahoma" panose="020B0604030504040204" pitchFamily="34" charset="0"/>
                <a:ea typeface="Tahoma" panose="020B0604030504040204" pitchFamily="34" charset="0"/>
                <a:cs typeface="Tahoma" panose="020B0604030504040204" pitchFamily="34" charset="0"/>
              </a:rPr>
              <a:t> потукла непријатељску војску у Колубарској битци.Велика заслуга припада комаданту прве армије Живојину Мишићу.</a:t>
            </a:r>
            <a:endParaRPr lang="en-US" sz="2200" dirty="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sz="2200" dirty="0">
                <a:effectLst/>
                <a:latin typeface="Tahoma" panose="020B0604030504040204" pitchFamily="34" charset="0"/>
                <a:ea typeface="Tahoma" panose="020B0604030504040204" pitchFamily="34" charset="0"/>
                <a:cs typeface="Tahoma" panose="020B0604030504040204" pitchFamily="34" charset="0"/>
              </a:rPr>
              <a:t>Њујорк Тајмс пише:</a:t>
            </a:r>
            <a:endParaRPr lang="en-US" sz="2200" dirty="0">
              <a:effectLst/>
              <a:latin typeface="Tahoma" panose="020B0604030504040204" pitchFamily="34" charset="0"/>
              <a:ea typeface="Tahoma" panose="020B0604030504040204" pitchFamily="34" charset="0"/>
              <a:cs typeface="Tahoma" panose="020B0604030504040204" pitchFamily="34" charset="0"/>
            </a:endParaRPr>
          </a:p>
          <a:p>
            <a:pPr>
              <a:spcBef>
                <a:spcPts val="1200"/>
              </a:spcBef>
              <a:spcAft>
                <a:spcPts val="300"/>
              </a:spcAft>
            </a:pPr>
            <a:r>
              <a:rPr lang="sr-Cyrl-CS" sz="2200" b="1" kern="1600" dirty="0">
                <a:effectLst/>
                <a:latin typeface="Tahoma" panose="020B0604030504040204" pitchFamily="34" charset="0"/>
                <a:ea typeface="Tahoma" panose="020B0604030504040204" pitchFamily="34" charset="0"/>
                <a:cs typeface="Tahoma" panose="020B0604030504040204" pitchFamily="34" charset="0"/>
              </a:rPr>
              <a:t>,,Биле су одштанпане посмртне листе за Србију.Дивљења је достојан овај мали српски народ који у прах и пепео сатире армије једне велике царевине“</a:t>
            </a:r>
            <a:endParaRPr lang="en-US" sz="2200" b="1" kern="1600" dirty="0">
              <a:effectLst/>
              <a:latin typeface="Tahoma" panose="020B0604030504040204" pitchFamily="34" charset="0"/>
              <a:ea typeface="Tahoma" panose="020B0604030504040204" pitchFamily="34" charset="0"/>
              <a:cs typeface="Tahoma" panose="020B0604030504040204" pitchFamily="34" charset="0"/>
            </a:endParaRPr>
          </a:p>
          <a:p>
            <a:endParaRPr lang="en-US" sz="2200" dirty="0"/>
          </a:p>
        </p:txBody>
      </p:sp>
    </p:spTree>
    <p:extLst>
      <p:ext uri="{BB962C8B-B14F-4D97-AF65-F5344CB8AC3E}">
        <p14:creationId xmlns:p14="http://schemas.microsoft.com/office/powerpoint/2010/main" val="2165797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FAE8D0-3499-7C68-E334-FB76EB9C3802}"/>
              </a:ext>
            </a:extLst>
          </p:cNvPr>
          <p:cNvPicPr>
            <a:picLocks noChangeAspect="1"/>
          </p:cNvPicPr>
          <p:nvPr/>
        </p:nvPicPr>
        <p:blipFill>
          <a:blip r:embed="rId3"/>
          <a:srcRect l="8260" r="11450"/>
          <a:stretch>
            <a:fillRect/>
          </a:stretch>
        </p:blipFill>
        <p:spPr>
          <a:xfrm>
            <a:off x="7552944" y="10"/>
            <a:ext cx="4639056" cy="6857990"/>
          </a:xfrm>
          <a:prstGeom prst="rect">
            <a:avLst/>
          </a:prstGeom>
        </p:spPr>
      </p:pic>
      <p:sp useBgFill="1">
        <p:nvSpPr>
          <p:cNvPr id="9" name="Rectangle 8">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0893B8-AF9E-F441-3B53-C39CBC702969}"/>
              </a:ext>
            </a:extLst>
          </p:cNvPr>
          <p:cNvSpPr>
            <a:spLocks noGrp="1"/>
          </p:cNvSpPr>
          <p:nvPr>
            <p:ph type="title"/>
          </p:nvPr>
        </p:nvSpPr>
        <p:spPr>
          <a:xfrm>
            <a:off x="838201" y="365125"/>
            <a:ext cx="6361590" cy="1325563"/>
          </a:xfrm>
        </p:spPr>
        <p:txBody>
          <a:bodyPr>
            <a:normAutofit/>
          </a:bodyPr>
          <a:lstStyle/>
          <a:p>
            <a:endParaRPr lang="en-US" dirty="0"/>
          </a:p>
        </p:txBody>
      </p:sp>
      <p:sp>
        <p:nvSpPr>
          <p:cNvPr id="3" name="Content Placeholder 2">
            <a:extLst>
              <a:ext uri="{FF2B5EF4-FFF2-40B4-BE49-F238E27FC236}">
                <a16:creationId xmlns:a16="http://schemas.microsoft.com/office/drawing/2014/main" id="{C51C29A9-0F1B-6BF2-6453-4BF482C00745}"/>
              </a:ext>
            </a:extLst>
          </p:cNvPr>
          <p:cNvSpPr>
            <a:spLocks noGrp="1"/>
          </p:cNvSpPr>
          <p:nvPr>
            <p:ph idx="1"/>
          </p:nvPr>
        </p:nvSpPr>
        <p:spPr>
          <a:xfrm>
            <a:off x="1120000" y="1825625"/>
            <a:ext cx="6079791" cy="4351338"/>
          </a:xfrm>
        </p:spPr>
        <p:txBody>
          <a:bodyPr>
            <a:normAutofit/>
          </a:bodyPr>
          <a:lstStyle/>
          <a:p>
            <a:pPr>
              <a:buNone/>
            </a:pPr>
            <a:r>
              <a:rPr lang="sr-Cyrl-CS" sz="2400">
                <a:effectLst/>
                <a:latin typeface="Tahoma" panose="020B0604030504040204" pitchFamily="34" charset="0"/>
                <a:ea typeface="Tahoma" panose="020B0604030504040204" pitchFamily="34" charset="0"/>
                <a:cs typeface="Tahoma" panose="020B0604030504040204" pitchFamily="34" charset="0"/>
              </a:rPr>
              <a:t>Србија је у 1915  годину ушла овенчана венцем славе, али са трагичним венцем мучеништва због великог страдања у 1914.</a:t>
            </a:r>
            <a:endParaRPr lang="en-US" sz="240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sz="2400">
                <a:effectLst/>
                <a:latin typeface="Tahoma" panose="020B0604030504040204" pitchFamily="34" charset="0"/>
                <a:ea typeface="Tahoma" panose="020B0604030504040204" pitchFamily="34" charset="0"/>
                <a:cs typeface="Tahoma" panose="020B0604030504040204" pitchFamily="34" charset="0"/>
              </a:rPr>
              <a:t>Порушена су села и градови,уништени витални објекти неизлечени рањеници.Заробљени мађарски војници пренели су пегави тифус који је болнице затрпао оболелима.Одушевљене похвале српској војсци све више су прерастале у апел да се помогне Српском народу.</a:t>
            </a:r>
            <a:endParaRPr lang="en-US" sz="240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3569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1BF9-12BC-1F2D-CECC-1A7DD2DBDA29}"/>
              </a:ext>
            </a:extLst>
          </p:cNvPr>
          <p:cNvSpPr>
            <a:spLocks noGrp="1"/>
          </p:cNvSpPr>
          <p:nvPr>
            <p:ph type="title"/>
          </p:nvPr>
        </p:nvSpPr>
        <p:spPr>
          <a:xfrm>
            <a:off x="1063465" y="424119"/>
            <a:ext cx="10515600" cy="1325563"/>
          </a:xfrm>
        </p:spPr>
        <p:txBody>
          <a:bodyPr>
            <a:normAutofit/>
          </a:bodyPr>
          <a:lstStyle/>
          <a:p>
            <a:r>
              <a:rPr lang="en-US" sz="4200" dirty="0"/>
              <a:t>POVLAČENJE PREKO ALBANIJE</a:t>
            </a:r>
          </a:p>
        </p:txBody>
      </p:sp>
      <p:sp>
        <p:nvSpPr>
          <p:cNvPr id="3" name="Content Placeholder 2">
            <a:extLst>
              <a:ext uri="{FF2B5EF4-FFF2-40B4-BE49-F238E27FC236}">
                <a16:creationId xmlns:a16="http://schemas.microsoft.com/office/drawing/2014/main" id="{51E22D4A-3EDF-B25C-8F8B-D05F0E71651C}"/>
              </a:ext>
            </a:extLst>
          </p:cNvPr>
          <p:cNvSpPr>
            <a:spLocks noGrp="1"/>
          </p:cNvSpPr>
          <p:nvPr>
            <p:ph idx="1"/>
          </p:nvPr>
        </p:nvSpPr>
        <p:spPr/>
        <p:txBody>
          <a:bodyPr>
            <a:normAutofit/>
          </a:bodyPr>
          <a:lstStyle/>
          <a:p>
            <a:pPr>
              <a:buNone/>
            </a:pPr>
            <a:r>
              <a:rPr lang="sr-Cyrl-CS" dirty="0">
                <a:effectLst/>
                <a:latin typeface="Tahoma" panose="020B0604030504040204" pitchFamily="34" charset="0"/>
                <a:ea typeface="Tahoma" panose="020B0604030504040204" pitchFamily="34" charset="0"/>
                <a:cs typeface="Tahoma" panose="020B0604030504040204" pitchFamily="34" charset="0"/>
              </a:rPr>
              <a:t>5.октобра 1915. армије које броје више од пола милиона људи нападају Србију на фронту ширине 1200 км.Мало касније Бугарска ће напасти Србију с леђа што ће за Србију бити фатално.</a:t>
            </a:r>
            <a:endParaRPr lang="en-US" dirty="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dirty="0">
                <a:effectLst/>
                <a:latin typeface="Tahoma" panose="020B0604030504040204" pitchFamily="34" charset="0"/>
                <a:ea typeface="Tahoma" panose="020B0604030504040204" pitchFamily="34" charset="0"/>
                <a:cs typeface="Tahoma" panose="020B0604030504040204" pitchFamily="34" charset="0"/>
              </a:rPr>
              <a:t>Српска војска мора да одступа према југу. Државни врх се по традицији опредељује за најтеже решење:одбија да капитулира и доноси одлуку да се изврши повлачење преко Албаније на јадранску обалу.</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639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AA95-5451-C22E-4637-4F9379F6BFD1}"/>
              </a:ext>
            </a:extLst>
          </p:cNvPr>
          <p:cNvSpPr>
            <a:spLocks noGrp="1"/>
          </p:cNvSpPr>
          <p:nvPr>
            <p:ph type="title"/>
          </p:nvPr>
        </p:nvSpPr>
        <p:spPr>
          <a:xfrm>
            <a:off x="838200" y="365125"/>
            <a:ext cx="10515600" cy="1325563"/>
          </a:xfrm>
        </p:spPr>
        <p:txBody>
          <a:bodyPr>
            <a:normAutofit/>
          </a:bodyPr>
          <a:lstStyle/>
          <a:p>
            <a:endParaRPr lang="en-US"/>
          </a:p>
        </p:txBody>
      </p:sp>
      <p:pic>
        <p:nvPicPr>
          <p:cNvPr id="4" name="Picture 3" descr="A group of people walking on a dirt road&#10;&#10;AI-generated content may be incorrect.">
            <a:extLst>
              <a:ext uri="{FF2B5EF4-FFF2-40B4-BE49-F238E27FC236}">
                <a16:creationId xmlns:a16="http://schemas.microsoft.com/office/drawing/2014/main" id="{5206DE0C-3570-171A-BFBC-1F55B09C694B}"/>
              </a:ext>
            </a:extLst>
          </p:cNvPr>
          <p:cNvPicPr>
            <a:picLocks noChangeAspect="1"/>
          </p:cNvPicPr>
          <p:nvPr/>
        </p:nvPicPr>
        <p:blipFill>
          <a:blip r:embed="rId3"/>
          <a:srcRect l="16831" r="12496" b="2"/>
          <a:stretch>
            <a:fillRect/>
          </a:stretch>
        </p:blipFill>
        <p:spPr>
          <a:xfrm>
            <a:off x="373625" y="1334435"/>
            <a:ext cx="4296697" cy="4352969"/>
          </a:xfrm>
          <a:prstGeom prst="rect">
            <a:avLst/>
          </a:prstGeom>
        </p:spPr>
      </p:pic>
      <p:sp>
        <p:nvSpPr>
          <p:cNvPr id="3" name="Content Placeholder 2">
            <a:extLst>
              <a:ext uri="{FF2B5EF4-FFF2-40B4-BE49-F238E27FC236}">
                <a16:creationId xmlns:a16="http://schemas.microsoft.com/office/drawing/2014/main" id="{C124F6E4-9968-B73D-6054-AA649FCD3D29}"/>
              </a:ext>
            </a:extLst>
          </p:cNvPr>
          <p:cNvSpPr>
            <a:spLocks noGrp="1"/>
          </p:cNvSpPr>
          <p:nvPr>
            <p:ph idx="1"/>
          </p:nvPr>
        </p:nvSpPr>
        <p:spPr>
          <a:xfrm>
            <a:off x="4670322" y="855406"/>
            <a:ext cx="6683478" cy="5321557"/>
          </a:xfrm>
        </p:spPr>
        <p:txBody>
          <a:bodyPr>
            <a:normAutofit/>
          </a:bodyPr>
          <a:lstStyle/>
          <a:p>
            <a:pPr>
              <a:buNone/>
            </a:pPr>
            <a:r>
              <a:rPr lang="sr-Cyrl-CS" sz="2000" dirty="0">
                <a:effectLst/>
                <a:latin typeface="Tahoma" panose="020B0604030504040204" pitchFamily="34" charset="0"/>
                <a:ea typeface="Tahoma" panose="020B0604030504040204" pitchFamily="34" charset="0"/>
                <a:cs typeface="Tahoma" panose="020B0604030504040204" pitchFamily="34" charset="0"/>
              </a:rPr>
              <a:t>Цела једна држава у избегличкој колони прелази албанску границу по зими која је увелико почела.Књижевник Бранислав Нушић на албанској граници опрашта се са домовином говорећи:</a:t>
            </a:r>
            <a:endParaRPr lang="en-US" sz="2000" dirty="0">
              <a:effectLst/>
              <a:latin typeface="Tahoma" panose="020B0604030504040204" pitchFamily="34" charset="0"/>
              <a:ea typeface="Tahoma" panose="020B0604030504040204" pitchFamily="34" charset="0"/>
              <a:cs typeface="Tahoma" panose="020B0604030504040204" pitchFamily="34" charset="0"/>
            </a:endParaRPr>
          </a:p>
          <a:p>
            <a:pPr>
              <a:buNone/>
            </a:pPr>
            <a:r>
              <a:rPr lang="sr-Cyrl-CS" sz="2000" b="1" dirty="0">
                <a:effectLst/>
                <a:latin typeface="Tahoma" panose="020B0604030504040204" pitchFamily="34" charset="0"/>
                <a:ea typeface="Tahoma" panose="020B0604030504040204" pitchFamily="34" charset="0"/>
                <a:cs typeface="Tahoma" panose="020B0604030504040204" pitchFamily="34" charset="0"/>
              </a:rPr>
              <a:t>,,Не опраштамо се ми са покојником праштамо се са оним који ће живети,који мора живети и који ће с чежњом и болом очекивати да му се опет у загрљај вратимо.Отаџбина није предмет ограничен,отаџбина је мисао и вера а мисао и вера не умиру.Збогом отаџбино наша љубећи те поздрављају изгнана деца твоја“.</a:t>
            </a:r>
            <a:r>
              <a:rPr lang="sr-Cyrl-CS" sz="2000" dirty="0">
                <a:effectLst/>
                <a:latin typeface="Tahoma" panose="020B0604030504040204" pitchFamily="34" charset="0"/>
                <a:ea typeface="Tahoma" panose="020B0604030504040204" pitchFamily="34" charset="0"/>
                <a:cs typeface="Tahoma" panose="020B0604030504040204" pitchFamily="34" charset="0"/>
              </a:rPr>
              <a:t>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30987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284AFE-21E1-0EBB-F1CD-C1789A73B424}"/>
              </a:ext>
            </a:extLst>
          </p:cNvPr>
          <p:cNvPicPr>
            <a:picLocks noChangeAspect="1"/>
          </p:cNvPicPr>
          <p:nvPr/>
        </p:nvPicPr>
        <p:blipFill>
          <a:blip r:embed="rId3"/>
          <a:srcRect l="30638" r="31312"/>
          <a:stretch>
            <a:fillRect/>
          </a:stretch>
        </p:blipFill>
        <p:spPr>
          <a:xfrm>
            <a:off x="7552944" y="10"/>
            <a:ext cx="4639056" cy="6857990"/>
          </a:xfrm>
          <a:prstGeom prst="rect">
            <a:avLst/>
          </a:prstGeom>
        </p:spPr>
      </p:pic>
      <p:sp useBgFill="1">
        <p:nvSpPr>
          <p:cNvPr id="9" name="Rectangle 8">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9A0857-E8AB-5065-FD55-28B5A88AC5AD}"/>
              </a:ext>
            </a:extLst>
          </p:cNvPr>
          <p:cNvSpPr>
            <a:spLocks noGrp="1"/>
          </p:cNvSpPr>
          <p:nvPr>
            <p:ph type="title"/>
          </p:nvPr>
        </p:nvSpPr>
        <p:spPr>
          <a:xfrm>
            <a:off x="838201" y="365125"/>
            <a:ext cx="6361590" cy="1325563"/>
          </a:xfrm>
        </p:spPr>
        <p:txBody>
          <a:bodyPr>
            <a:normAutofit/>
          </a:bodyPr>
          <a:lstStyle/>
          <a:p>
            <a:r>
              <a:rPr lang="en-US" sz="4200" dirty="0"/>
              <a:t>DOLAZAK NA JADRANSKO MORE</a:t>
            </a:r>
          </a:p>
        </p:txBody>
      </p:sp>
      <p:sp>
        <p:nvSpPr>
          <p:cNvPr id="3" name="Content Placeholder 2">
            <a:extLst>
              <a:ext uri="{FF2B5EF4-FFF2-40B4-BE49-F238E27FC236}">
                <a16:creationId xmlns:a16="http://schemas.microsoft.com/office/drawing/2014/main" id="{ED734763-CECF-026B-A7BD-76A7E8656DD5}"/>
              </a:ext>
            </a:extLst>
          </p:cNvPr>
          <p:cNvSpPr>
            <a:spLocks noGrp="1"/>
          </p:cNvSpPr>
          <p:nvPr>
            <p:ph idx="1"/>
          </p:nvPr>
        </p:nvSpPr>
        <p:spPr>
          <a:xfrm>
            <a:off x="1120000" y="1825625"/>
            <a:ext cx="6079791" cy="4351338"/>
          </a:xfrm>
        </p:spPr>
        <p:txBody>
          <a:bodyPr>
            <a:normAutofit/>
          </a:bodyPr>
          <a:lstStyle/>
          <a:p>
            <a:r>
              <a:rPr lang="sr-Cyrl-CS" dirty="0">
                <a:effectLst/>
                <a:latin typeface="Tahoma" panose="020B0604030504040204" pitchFamily="34" charset="0"/>
                <a:ea typeface="Tahoma" panose="020B0604030504040204" pitchFamily="34" charset="0"/>
                <a:cs typeface="Tahoma" panose="020B0604030504040204" pitchFamily="34" charset="0"/>
              </a:rPr>
              <a:t>Доласком на јадранску обалу муке војске и народа се настављају.Аустроугарска подморница је потопила савезнички брод са храном који су Италијани послали те су одлучили да обуставе даље слање бродова. Неслога савезника доводи српску војску у опасност да на албанској обали потпуно нестане.</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59386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37C9D6-C3E8-F2A6-0957-67CED384CACC}"/>
              </a:ext>
            </a:extLst>
          </p:cNvPr>
          <p:cNvPicPr>
            <a:picLocks noChangeAspect="1"/>
          </p:cNvPicPr>
          <p:nvPr/>
        </p:nvPicPr>
        <p:blipFill>
          <a:blip r:embed="rId3"/>
          <a:srcRect l="24438" r="36836" b="1"/>
          <a:stretch>
            <a:fillRect/>
          </a:stretch>
        </p:blipFill>
        <p:spPr>
          <a:xfrm>
            <a:off x="7552944" y="10"/>
            <a:ext cx="4639056" cy="6857990"/>
          </a:xfrm>
          <a:prstGeom prst="rect">
            <a:avLst/>
          </a:prstGeom>
        </p:spPr>
      </p:pic>
      <p:sp useBgFill="1">
        <p:nvSpPr>
          <p:cNvPr id="10" name="Rectangle 9">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9E13F5-05B0-722F-347E-2FFAC0383597}"/>
              </a:ext>
            </a:extLst>
          </p:cNvPr>
          <p:cNvSpPr>
            <a:spLocks noGrp="1"/>
          </p:cNvSpPr>
          <p:nvPr>
            <p:ph type="title"/>
          </p:nvPr>
        </p:nvSpPr>
        <p:spPr>
          <a:xfrm>
            <a:off x="838201" y="365125"/>
            <a:ext cx="6361590" cy="1325563"/>
          </a:xfrm>
        </p:spPr>
        <p:txBody>
          <a:bodyPr>
            <a:normAutofit/>
          </a:bodyPr>
          <a:lstStyle/>
          <a:p>
            <a:r>
              <a:rPr lang="en-US" dirty="0"/>
              <a:t>DOLAZAK DO KRFA</a:t>
            </a:r>
          </a:p>
        </p:txBody>
      </p:sp>
      <p:sp>
        <p:nvSpPr>
          <p:cNvPr id="4" name="Content Placeholder 3">
            <a:extLst>
              <a:ext uri="{FF2B5EF4-FFF2-40B4-BE49-F238E27FC236}">
                <a16:creationId xmlns:a16="http://schemas.microsoft.com/office/drawing/2014/main" id="{4D41223D-589C-F837-B856-ECEB509AFFA3}"/>
              </a:ext>
            </a:extLst>
          </p:cNvPr>
          <p:cNvSpPr>
            <a:spLocks noGrp="1"/>
          </p:cNvSpPr>
          <p:nvPr>
            <p:ph idx="1"/>
          </p:nvPr>
        </p:nvSpPr>
        <p:spPr>
          <a:xfrm>
            <a:off x="1120000" y="1825625"/>
            <a:ext cx="6079791" cy="4351338"/>
          </a:xfrm>
        </p:spPr>
        <p:txBody>
          <a:bodyPr>
            <a:normAutofit/>
          </a:bodyPr>
          <a:lstStyle/>
          <a:p>
            <a:r>
              <a:rPr lang="sr-Cyrl-RS" dirty="0">
                <a:latin typeface="TahAMS"/>
              </a:rPr>
              <a:t> </a:t>
            </a:r>
            <a:r>
              <a:rPr lang="sr-Cyrl-RS" dirty="0">
                <a:latin typeface="Tahoma" panose="020B0604030504040204" pitchFamily="34" charset="0"/>
                <a:ea typeface="Tahoma" panose="020B0604030504040204" pitchFamily="34" charset="0"/>
                <a:cs typeface="Tahoma" panose="020B0604030504040204" pitchFamily="34" charset="0"/>
              </a:rPr>
              <a:t>Српска војска 1916. искрцана је на острво Крф .Један Грк је краља Петра упоредио са Одисејем.Њега су после лутања по Албанији валови судбине избацили на ово острво да ту нађе спас. Већина страних санитетских мисија прешла је са српском војском  Албанску Голготу.</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5380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19B5-19F0-C09D-F64B-0532142E69E2}"/>
              </a:ext>
            </a:extLst>
          </p:cNvPr>
          <p:cNvSpPr>
            <a:spLocks noGrp="1"/>
          </p:cNvSpPr>
          <p:nvPr>
            <p:ph type="title"/>
          </p:nvPr>
        </p:nvSpPr>
        <p:spPr/>
        <p:txBody>
          <a:bodyPr>
            <a:normAutofit/>
          </a:bodyPr>
          <a:lstStyle/>
          <a:p>
            <a:r>
              <a:rPr lang="en-US" sz="4200" dirty="0"/>
              <a:t>VRAĆANJE SRBIJE NA BALKANSKO POLUOSTRVO</a:t>
            </a:r>
          </a:p>
        </p:txBody>
      </p:sp>
      <p:sp>
        <p:nvSpPr>
          <p:cNvPr id="3" name="Content Placeholder 2">
            <a:extLst>
              <a:ext uri="{FF2B5EF4-FFF2-40B4-BE49-F238E27FC236}">
                <a16:creationId xmlns:a16="http://schemas.microsoft.com/office/drawing/2014/main" id="{9EA500B8-319F-57A3-9F86-D99F1D6A34D8}"/>
              </a:ext>
            </a:extLst>
          </p:cNvPr>
          <p:cNvSpPr>
            <a:spLocks noGrp="1"/>
          </p:cNvSpPr>
          <p:nvPr>
            <p:ph idx="1"/>
          </p:nvPr>
        </p:nvSpPr>
        <p:spPr/>
        <p:txBody>
          <a:bodyPr/>
          <a:lstStyle/>
          <a:p>
            <a:r>
              <a:rPr lang="ru-RU" dirty="0" err="1">
                <a:latin typeface="Tahoma" panose="020B0604030504040204" pitchFamily="34" charset="0"/>
                <a:ea typeface="Tahoma" panose="020B0604030504040204" pitchFamily="34" charset="0"/>
                <a:cs typeface="Tahoma" panose="020B0604030504040204" pitchFamily="34" charset="0"/>
              </a:rPr>
              <a:t>Савезничка</a:t>
            </a:r>
            <a:r>
              <a:rPr lang="ru-RU" dirty="0">
                <a:latin typeface="Tahoma" panose="020B0604030504040204" pitchFamily="34" charset="0"/>
                <a:ea typeface="Tahoma" panose="020B0604030504040204" pitchFamily="34" charset="0"/>
                <a:cs typeface="Tahoma" panose="020B0604030504040204" pitchFamily="34" charset="0"/>
              </a:rPr>
              <a:t> команда имала </a:t>
            </a:r>
            <a:r>
              <a:rPr lang="ru-RU" dirty="0" err="1">
                <a:latin typeface="Tahoma" panose="020B0604030504040204" pitchFamily="34" charset="0"/>
                <a:ea typeface="Tahoma" panose="020B0604030504040204" pitchFamily="34" charset="0"/>
                <a:cs typeface="Tahoma" panose="020B0604030504040204" pitchFamily="34" charset="0"/>
              </a:rPr>
              <a:t>је</a:t>
            </a:r>
            <a:r>
              <a:rPr lang="ru-RU" dirty="0">
                <a:latin typeface="Tahoma" panose="020B0604030504040204" pitchFamily="34" charset="0"/>
                <a:ea typeface="Tahoma" panose="020B0604030504040204" pitchFamily="34" charset="0"/>
                <a:cs typeface="Tahoma" panose="020B0604030504040204" pitchFamily="34" charset="0"/>
              </a:rPr>
              <a:t> велики проблем </a:t>
            </a:r>
            <a:r>
              <a:rPr lang="ru-RU" dirty="0" err="1">
                <a:latin typeface="Tahoma" panose="020B0604030504040204" pitchFamily="34" charset="0"/>
                <a:ea typeface="Tahoma" panose="020B0604030504040204" pitchFamily="34" charset="0"/>
                <a:cs typeface="Tahoma" panose="020B0604030504040204" pitchFamily="34" charset="0"/>
              </a:rPr>
              <a:t>са</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српском</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војском</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која</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је</a:t>
            </a:r>
            <a:r>
              <a:rPr lang="ru-RU" dirty="0">
                <a:latin typeface="Tahoma" panose="020B0604030504040204" pitchFamily="34" charset="0"/>
                <a:ea typeface="Tahoma" panose="020B0604030504040204" pitchFamily="34" charset="0"/>
                <a:cs typeface="Tahoma" panose="020B0604030504040204" pitchFamily="34" charset="0"/>
              </a:rPr>
              <a:t> била </a:t>
            </a:r>
            <a:r>
              <a:rPr lang="ru-RU" dirty="0" err="1">
                <a:latin typeface="Tahoma" panose="020B0604030504040204" pitchFamily="34" charset="0"/>
                <a:ea typeface="Tahoma" panose="020B0604030504040204" pitchFamily="34" charset="0"/>
                <a:cs typeface="Tahoma" panose="020B0604030504040204" pitchFamily="34" charset="0"/>
              </a:rPr>
              <a:t>нестрпљива.Она</a:t>
            </a:r>
            <a:r>
              <a:rPr lang="ru-RU" dirty="0">
                <a:latin typeface="Tahoma" panose="020B0604030504040204" pitchFamily="34" charset="0"/>
                <a:ea typeface="Tahoma" panose="020B0604030504040204" pitchFamily="34" charset="0"/>
                <a:cs typeface="Tahoma" panose="020B0604030504040204" pitchFamily="34" charset="0"/>
              </a:rPr>
              <a:t> се на </a:t>
            </a:r>
            <a:r>
              <a:rPr lang="ru-RU" dirty="0" err="1">
                <a:latin typeface="Tahoma" panose="020B0604030504040204" pitchFamily="34" charset="0"/>
                <a:ea typeface="Tahoma" panose="020B0604030504040204" pitchFamily="34" charset="0"/>
                <a:cs typeface="Tahoma" panose="020B0604030504040204" pitchFamily="34" charset="0"/>
              </a:rPr>
              <a:t>крају</a:t>
            </a:r>
            <a:r>
              <a:rPr lang="ru-RU" dirty="0">
                <a:latin typeface="Tahoma" panose="020B0604030504040204" pitchFamily="34" charset="0"/>
                <a:ea typeface="Tahoma" panose="020B0604030504040204" pitchFamily="34" charset="0"/>
                <a:cs typeface="Tahoma" panose="020B0604030504040204" pitchFamily="34" charset="0"/>
              </a:rPr>
              <a:t> отела и пошла у </a:t>
            </a:r>
            <a:r>
              <a:rPr lang="ru-RU" dirty="0" err="1">
                <a:latin typeface="Tahoma" panose="020B0604030504040204" pitchFamily="34" charset="0"/>
                <a:ea typeface="Tahoma" panose="020B0604030504040204" pitchFamily="34" charset="0"/>
                <a:cs typeface="Tahoma" panose="020B0604030504040204" pitchFamily="34" charset="0"/>
              </a:rPr>
              <a:t>незапамћен</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пробој</a:t>
            </a:r>
            <a:r>
              <a:rPr lang="ru-RU" dirty="0">
                <a:latin typeface="Tahoma" panose="020B0604030504040204" pitchFamily="34" charset="0"/>
                <a:ea typeface="Tahoma" panose="020B0604030504040204" pitchFamily="34" charset="0"/>
                <a:cs typeface="Tahoma" panose="020B0604030504040204" pitchFamily="34" charset="0"/>
              </a:rPr>
              <a:t> 15.септембра 1918  </a:t>
            </a:r>
            <a:r>
              <a:rPr lang="ru-RU" dirty="0" err="1">
                <a:latin typeface="Tahoma" panose="020B0604030504040204" pitchFamily="34" charset="0"/>
                <a:ea typeface="Tahoma" panose="020B0604030504040204" pitchFamily="34" charset="0"/>
                <a:cs typeface="Tahoma" panose="020B0604030504040204" pitchFamily="34" charset="0"/>
              </a:rPr>
              <a:t>са</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француском</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војском.Французи</a:t>
            </a:r>
            <a:r>
              <a:rPr lang="ru-RU" dirty="0">
                <a:latin typeface="Tahoma" panose="020B0604030504040204" pitchFamily="34" charset="0"/>
                <a:ea typeface="Tahoma" panose="020B0604030504040204" pitchFamily="34" charset="0"/>
                <a:cs typeface="Tahoma" panose="020B0604030504040204" pitchFamily="34" charset="0"/>
              </a:rPr>
              <a:t> после два дана застану ,а </a:t>
            </a:r>
            <a:r>
              <a:rPr lang="ru-RU" dirty="0" err="1">
                <a:latin typeface="Tahoma" panose="020B0604030504040204" pitchFamily="34" charset="0"/>
                <a:ea typeface="Tahoma" panose="020B0604030504040204" pitchFamily="34" charset="0"/>
                <a:cs typeface="Tahoma" panose="020B0604030504040204" pitchFamily="34" charset="0"/>
              </a:rPr>
              <a:t>Србе</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више</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нико</a:t>
            </a:r>
            <a:r>
              <a:rPr lang="ru-RU" dirty="0">
                <a:latin typeface="Tahoma" panose="020B0604030504040204" pitchFamily="34" charset="0"/>
                <a:ea typeface="Tahoma" panose="020B0604030504040204" pitchFamily="34" charset="0"/>
                <a:cs typeface="Tahoma" panose="020B0604030504040204" pitchFamily="34" charset="0"/>
              </a:rPr>
              <a:t> не </a:t>
            </a:r>
            <a:r>
              <a:rPr lang="ru-RU" dirty="0" err="1">
                <a:latin typeface="Tahoma" panose="020B0604030504040204" pitchFamily="34" charset="0"/>
                <a:ea typeface="Tahoma" panose="020B0604030504040204" pitchFamily="34" charset="0"/>
                <a:cs typeface="Tahoma" panose="020B0604030504040204" pitchFamily="34" charset="0"/>
              </a:rPr>
              <a:t>заустави</a:t>
            </a:r>
            <a:r>
              <a:rPr lang="ru-RU" dirty="0">
                <a:latin typeface="Tahoma" panose="020B0604030504040204" pitchFamily="34" charset="0"/>
                <a:ea typeface="Tahoma" panose="020B0604030504040204" pitchFamily="34" charset="0"/>
                <a:cs typeface="Tahoma" panose="020B0604030504040204" pitchFamily="34" charset="0"/>
              </a:rPr>
              <a:t> до </a:t>
            </a:r>
            <a:r>
              <a:rPr lang="ru-RU" dirty="0" err="1">
                <a:latin typeface="Tahoma" panose="020B0604030504040204" pitchFamily="34" charset="0"/>
                <a:ea typeface="Tahoma" panose="020B0604030504040204" pitchFamily="34" charset="0"/>
                <a:cs typeface="Tahoma" panose="020B0604030504040204" pitchFamily="34" charset="0"/>
              </a:rPr>
              <a:t>коначне</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победе.Бугари</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којима</a:t>
            </a:r>
            <a:r>
              <a:rPr lang="ru-RU" dirty="0">
                <a:latin typeface="Tahoma" panose="020B0604030504040204" pitchFamily="34" charset="0"/>
                <a:ea typeface="Tahoma" panose="020B0604030504040204" pitchFamily="34" charset="0"/>
                <a:cs typeface="Tahoma" panose="020B0604030504040204" pitchFamily="34" charset="0"/>
              </a:rPr>
              <a:t> су били </a:t>
            </a:r>
            <a:r>
              <a:rPr lang="ru-RU" dirty="0" err="1">
                <a:latin typeface="Tahoma" panose="020B0604030504040204" pitchFamily="34" charset="0"/>
                <a:ea typeface="Tahoma" panose="020B0604030504040204" pitchFamily="34" charset="0"/>
                <a:cs typeface="Tahoma" panose="020B0604030504040204" pitchFamily="34" charset="0"/>
              </a:rPr>
              <a:t>рекли</a:t>
            </a:r>
            <a:r>
              <a:rPr lang="ru-RU" dirty="0">
                <a:latin typeface="Tahoma" panose="020B0604030504040204" pitchFamily="34" charset="0"/>
                <a:ea typeface="Tahoma" panose="020B0604030504040204" pitchFamily="34" charset="0"/>
                <a:cs typeface="Tahoma" panose="020B0604030504040204" pitchFamily="34" charset="0"/>
              </a:rPr>
              <a:t> да су </a:t>
            </a:r>
            <a:r>
              <a:rPr lang="ru-RU" dirty="0" err="1">
                <a:latin typeface="Tahoma" panose="020B0604030504040204" pitchFamily="34" charset="0"/>
                <a:ea typeface="Tahoma" panose="020B0604030504040204" pitchFamily="34" charset="0"/>
                <a:cs typeface="Tahoma" panose="020B0604030504040204" pitchFamily="34" charset="0"/>
              </a:rPr>
              <a:t>Срби</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помрли</a:t>
            </a:r>
            <a:r>
              <a:rPr lang="ru-RU" dirty="0">
                <a:latin typeface="Tahoma" panose="020B0604030504040204" pitchFamily="34" charset="0"/>
                <a:ea typeface="Tahoma" panose="020B0604030504040204" pitchFamily="34" charset="0"/>
                <a:cs typeface="Tahoma" panose="020B0604030504040204" pitchFamily="34" charset="0"/>
              </a:rPr>
              <a:t> у Албанским </a:t>
            </a:r>
            <a:r>
              <a:rPr lang="ru-RU" dirty="0" err="1">
                <a:latin typeface="Tahoma" panose="020B0604030504040204" pitchFamily="34" charset="0"/>
                <a:ea typeface="Tahoma" panose="020B0604030504040204" pitchFamily="34" charset="0"/>
                <a:cs typeface="Tahoma" panose="020B0604030504040204" pitchFamily="34" charset="0"/>
              </a:rPr>
              <a:t>планинама</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повикаше</a:t>
            </a:r>
            <a:r>
              <a:rPr lang="ru-RU" dirty="0">
                <a:latin typeface="Tahoma" panose="020B0604030504040204" pitchFamily="34" charset="0"/>
                <a:ea typeface="Tahoma" panose="020B0604030504040204" pitchFamily="34" charset="0"/>
                <a:cs typeface="Tahoma" panose="020B0604030504040204" pitchFamily="34" charset="0"/>
              </a:rPr>
              <a:t>,,бежите живи </a:t>
            </a:r>
            <a:r>
              <a:rPr lang="ru-RU" dirty="0" err="1">
                <a:latin typeface="Tahoma" panose="020B0604030504040204" pitchFamily="34" charset="0"/>
                <a:ea typeface="Tahoma" panose="020B0604030504040204" pitchFamily="34" charset="0"/>
                <a:cs typeface="Tahoma" panose="020B0604030504040204" pitchFamily="34" charset="0"/>
              </a:rPr>
              <a:t>ево</a:t>
            </a:r>
            <a:r>
              <a:rPr lang="ru-RU" dirty="0">
                <a:latin typeface="Tahoma" panose="020B0604030504040204" pitchFamily="34" charset="0"/>
                <a:ea typeface="Tahoma" panose="020B0604030504040204" pitchFamily="34" charset="0"/>
                <a:cs typeface="Tahoma" panose="020B0604030504040204" pitchFamily="34" charset="0"/>
              </a:rPr>
              <a:t> </a:t>
            </a:r>
            <a:r>
              <a:rPr lang="ru-RU" dirty="0" err="1">
                <a:latin typeface="Tahoma" panose="020B0604030504040204" pitchFamily="34" charset="0"/>
                <a:ea typeface="Tahoma" panose="020B0604030504040204" pitchFamily="34" charset="0"/>
                <a:cs typeface="Tahoma" panose="020B0604030504040204" pitchFamily="34" charset="0"/>
              </a:rPr>
              <a:t>мртвих</a:t>
            </a:r>
            <a:r>
              <a:rPr lang="ru-RU" dirty="0">
                <a:latin typeface="Tahoma" panose="020B0604030504040204" pitchFamily="34" charset="0"/>
                <a:ea typeface="Tahoma" panose="020B0604030504040204" pitchFamily="34" charset="0"/>
                <a:cs typeface="Tahoma" panose="020B0604030504040204" pitchFamily="34" charset="0"/>
              </a:rPr>
              <a:t>“.</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2165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95FA-D19D-C9AB-08C2-2F1FBE1DFC45}"/>
              </a:ext>
            </a:extLst>
          </p:cNvPr>
          <p:cNvSpPr>
            <a:spLocks noGrp="1"/>
          </p:cNvSpPr>
          <p:nvPr>
            <p:ph type="title"/>
          </p:nvPr>
        </p:nvSpPr>
        <p:spPr>
          <a:xfrm>
            <a:off x="838200" y="365125"/>
            <a:ext cx="10515600" cy="6186400"/>
          </a:xfrm>
        </p:spPr>
        <p:txBody>
          <a:bodyPr>
            <a:normAutofit/>
          </a:bodyPr>
          <a:lstStyle/>
          <a:p>
            <a:r>
              <a:rPr lang="en-US" sz="9600" dirty="0"/>
              <a:t>HVALA NA PAŽNJI</a:t>
            </a:r>
          </a:p>
        </p:txBody>
      </p:sp>
      <p:sp>
        <p:nvSpPr>
          <p:cNvPr id="3" name="Content Placeholder 2">
            <a:extLst>
              <a:ext uri="{FF2B5EF4-FFF2-40B4-BE49-F238E27FC236}">
                <a16:creationId xmlns:a16="http://schemas.microsoft.com/office/drawing/2014/main" id="{0A8594F4-DC0F-8D63-F31B-0D282CD6FF7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9426422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51</TotalTime>
  <Words>527</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Corbel</vt:lpstr>
      <vt:lpstr>TahAMS</vt:lpstr>
      <vt:lpstr>Tahoma</vt:lpstr>
      <vt:lpstr>Depth</vt:lpstr>
      <vt:lpstr>SRBIJA U VELIKOM RATU</vt:lpstr>
      <vt:lpstr>POČETAK VLIKOG RATA (CERSKA BITKA)</vt:lpstr>
      <vt:lpstr>KOLUBARSKA BITKA</vt:lpstr>
      <vt:lpstr>PowerPoint Presentation</vt:lpstr>
      <vt:lpstr>POVLAČENJE PREKO ALBANIJE</vt:lpstr>
      <vt:lpstr>PowerPoint Presentation</vt:lpstr>
      <vt:lpstr>DOLAZAK NA JADRANSKO MORE</vt:lpstr>
      <vt:lpstr>DOLAZAK DO KRFA</vt:lpstr>
      <vt:lpstr>VRAĆANJE SRBIJE NA BALKANSKO POLUOSTRVO</vt:lpstr>
      <vt:lpstr>HVALA NA PAŽNJI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Dragan Grlić</dc:creator>
  <cp:lastModifiedBy>Dragan Grlić</cp:lastModifiedBy>
  <cp:revision>1</cp:revision>
  <dcterms:created xsi:type="dcterms:W3CDTF">2025-06-09T18:47:36Z</dcterms:created>
  <dcterms:modified xsi:type="dcterms:W3CDTF">2025-06-09T19:39:16Z</dcterms:modified>
</cp:coreProperties>
</file>