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93"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2822"/>
    <a:srgbClr val="262626"/>
    <a:srgbClr val="F09415"/>
    <a:srgbClr val="B17F38"/>
    <a:srgbClr val="F9FBF4"/>
    <a:srgbClr val="8E501B"/>
    <a:srgbClr val="F8F9BF"/>
    <a:srgbClr val="766F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69" autoAdjust="0"/>
    <p:restoredTop sz="94660"/>
  </p:normalViewPr>
  <p:slideViewPr>
    <p:cSldViewPr snapToGrid="0">
      <p:cViewPr varScale="1">
        <p:scale>
          <a:sx n="86" d="100"/>
          <a:sy n="86" d="100"/>
        </p:scale>
        <p:origin x="53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4AB01C7-7887-41DF-AB2A-33C5A3CDC117}" type="datetimeFigureOut">
              <a:rPr lang="sr-Latn-RS" smtClean="0"/>
              <a:t>1.4.2021.</a:t>
            </a:fld>
            <a:endParaRPr lang="sr-Latn-RS"/>
          </a:p>
        </p:txBody>
      </p:sp>
      <p:sp>
        <p:nvSpPr>
          <p:cNvPr id="5" name="Footer Placeholder 4"/>
          <p:cNvSpPr>
            <a:spLocks noGrp="1"/>
          </p:cNvSpPr>
          <p:nvPr>
            <p:ph type="ftr" sz="quarter" idx="11"/>
          </p:nvPr>
        </p:nvSpPr>
        <p:spPr>
          <a:xfrm>
            <a:off x="2692397" y="5037663"/>
            <a:ext cx="5214635" cy="279400"/>
          </a:xfrm>
        </p:spPr>
        <p:txBody>
          <a:bodyPr/>
          <a:lstStyle/>
          <a:p>
            <a:endParaRPr lang="sr-Latn-RS"/>
          </a:p>
        </p:txBody>
      </p:sp>
      <p:sp>
        <p:nvSpPr>
          <p:cNvPr id="6" name="Slide Number Placeholder 5"/>
          <p:cNvSpPr>
            <a:spLocks noGrp="1"/>
          </p:cNvSpPr>
          <p:nvPr>
            <p:ph type="sldNum" sz="quarter" idx="12"/>
          </p:nvPr>
        </p:nvSpPr>
        <p:spPr>
          <a:xfrm>
            <a:off x="8956900" y="5037663"/>
            <a:ext cx="551167" cy="279400"/>
          </a:xfrm>
        </p:spPr>
        <p:txBody>
          <a:bodyPr/>
          <a:lstStyle/>
          <a:p>
            <a:fld id="{D0D0E69C-B7D4-4203-9F5D-97F249422C1B}" type="slidenum">
              <a:rPr lang="sr-Latn-RS" smtClean="0"/>
              <a:t>‹#›</a:t>
            </a:fld>
            <a:endParaRPr lang="sr-Latn-RS"/>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5338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0D0E69C-B7D4-4203-9F5D-97F249422C1B}" type="slidenum">
              <a:rPr lang="sr-Latn-RS" smtClean="0"/>
              <a:t>‹#›</a:t>
            </a:fld>
            <a:endParaRPr lang="sr-Latn-RS"/>
          </a:p>
        </p:txBody>
      </p:sp>
    </p:spTree>
    <p:extLst>
      <p:ext uri="{BB962C8B-B14F-4D97-AF65-F5344CB8AC3E}">
        <p14:creationId xmlns:p14="http://schemas.microsoft.com/office/powerpoint/2010/main" val="2124379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0D0E69C-B7D4-4203-9F5D-97F249422C1B}" type="slidenum">
              <a:rPr lang="sr-Latn-RS" smtClean="0"/>
              <a:t>‹#›</a:t>
            </a:fld>
            <a:endParaRPr lang="sr-Latn-RS"/>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5437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D0D0E69C-B7D4-4203-9F5D-97F249422C1B}" type="slidenum">
              <a:rPr lang="sr-Latn-RS" smtClean="0"/>
              <a:t>‹#›</a:t>
            </a:fld>
            <a:endParaRPr lang="sr-Latn-RS"/>
          </a:p>
        </p:txBody>
      </p:sp>
    </p:spTree>
    <p:extLst>
      <p:ext uri="{BB962C8B-B14F-4D97-AF65-F5344CB8AC3E}">
        <p14:creationId xmlns:p14="http://schemas.microsoft.com/office/powerpoint/2010/main" val="3256216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D0D0E69C-B7D4-4203-9F5D-97F249422C1B}" type="slidenum">
              <a:rPr lang="sr-Latn-RS" smtClean="0"/>
              <a:t>‹#›</a:t>
            </a:fld>
            <a:endParaRPr lang="sr-Latn-RS"/>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515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D0D0E69C-B7D4-4203-9F5D-97F249422C1B}" type="slidenum">
              <a:rPr lang="sr-Latn-RS" smtClean="0"/>
              <a:t>‹#›</a:t>
            </a:fld>
            <a:endParaRPr lang="sr-Latn-R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6879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D0D0E69C-B7D4-4203-9F5D-97F249422C1B}" type="slidenum">
              <a:rPr lang="sr-Latn-RS" smtClean="0"/>
              <a:t>‹#›</a:t>
            </a:fld>
            <a:endParaRPr lang="sr-Latn-RS"/>
          </a:p>
        </p:txBody>
      </p:sp>
    </p:spTree>
    <p:extLst>
      <p:ext uri="{BB962C8B-B14F-4D97-AF65-F5344CB8AC3E}">
        <p14:creationId xmlns:p14="http://schemas.microsoft.com/office/powerpoint/2010/main" val="780636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D0D0E69C-B7D4-4203-9F5D-97F249422C1B}" type="slidenum">
              <a:rPr lang="sr-Latn-RS" smtClean="0"/>
              <a:t>‹#›</a:t>
            </a:fld>
            <a:endParaRPr lang="sr-Latn-RS"/>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1925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D0D0E69C-B7D4-4203-9F5D-97F249422C1B}" type="slidenum">
              <a:rPr lang="sr-Latn-RS" smtClean="0"/>
              <a:t>‹#›</a:t>
            </a:fld>
            <a:endParaRPr lang="sr-Latn-RS"/>
          </a:p>
        </p:txBody>
      </p:sp>
    </p:spTree>
    <p:extLst>
      <p:ext uri="{BB962C8B-B14F-4D97-AF65-F5344CB8AC3E}">
        <p14:creationId xmlns:p14="http://schemas.microsoft.com/office/powerpoint/2010/main" val="814894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D0D0E69C-B7D4-4203-9F5D-97F249422C1B}" type="slidenum">
              <a:rPr lang="sr-Latn-RS" smtClean="0"/>
              <a:t>‹#›</a:t>
            </a:fld>
            <a:endParaRPr lang="sr-Latn-RS"/>
          </a:p>
        </p:txBody>
      </p:sp>
    </p:spTree>
    <p:extLst>
      <p:ext uri="{BB962C8B-B14F-4D97-AF65-F5344CB8AC3E}">
        <p14:creationId xmlns:p14="http://schemas.microsoft.com/office/powerpoint/2010/main" val="1110152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0D0E69C-B7D4-4203-9F5D-97F249422C1B}" type="slidenum">
              <a:rPr lang="sr-Latn-RS" smtClean="0"/>
              <a:t>‹#›</a:t>
            </a:fld>
            <a:endParaRPr lang="sr-Latn-RS"/>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8052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0D0E69C-B7D4-4203-9F5D-97F249422C1B}" type="slidenum">
              <a:rPr lang="sr-Latn-RS" smtClean="0"/>
              <a:t>‹#›</a:t>
            </a:fld>
            <a:endParaRPr lang="sr-Latn-R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5843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0D0E69C-B7D4-4203-9F5D-97F249422C1B}" type="slidenum">
              <a:rPr lang="sr-Latn-RS" smtClean="0"/>
              <a:t>‹#›</a:t>
            </a:fld>
            <a:endParaRPr lang="sr-Latn-RS"/>
          </a:p>
        </p:txBody>
      </p:sp>
    </p:spTree>
    <p:extLst>
      <p:ext uri="{BB962C8B-B14F-4D97-AF65-F5344CB8AC3E}">
        <p14:creationId xmlns:p14="http://schemas.microsoft.com/office/powerpoint/2010/main" val="4121354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0D0E69C-B7D4-4203-9F5D-97F249422C1B}" type="slidenum">
              <a:rPr lang="sr-Latn-RS" smtClean="0"/>
              <a:t>‹#›</a:t>
            </a:fld>
            <a:endParaRPr lang="sr-Latn-R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40881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0D0E69C-B7D4-4203-9F5D-97F249422C1B}" type="slidenum">
              <a:rPr lang="sr-Latn-RS" smtClean="0"/>
              <a:t>‹#›</a:t>
            </a:fld>
            <a:endParaRPr lang="sr-Latn-RS"/>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9843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0D0E69C-B7D4-4203-9F5D-97F249422C1B}" type="slidenum">
              <a:rPr lang="sr-Latn-RS" smtClean="0"/>
              <a:t>‹#›</a:t>
            </a:fld>
            <a:endParaRPr lang="sr-Latn-R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777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AB01C7-7887-41DF-AB2A-33C5A3CDC117}" type="datetimeFigureOut">
              <a:rPr lang="sr-Latn-RS" smtClean="0"/>
              <a:t>1.4.2021.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0D0E69C-B7D4-4203-9F5D-97F249422C1B}" type="slidenum">
              <a:rPr lang="sr-Latn-RS" smtClean="0"/>
              <a:t>‹#›</a:t>
            </a:fld>
            <a:endParaRPr lang="sr-Latn-RS"/>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9359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4AB01C7-7887-41DF-AB2A-33C5A3CDC117}" type="datetimeFigureOut">
              <a:rPr lang="sr-Latn-RS" smtClean="0"/>
              <a:t>1.4.2021.</a:t>
            </a:fld>
            <a:endParaRPr lang="sr-Latn-R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sr-Latn-R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0D0E69C-B7D4-4203-9F5D-97F249422C1B}" type="slidenum">
              <a:rPr lang="sr-Latn-RS" smtClean="0"/>
              <a:t>‹#›</a:t>
            </a:fld>
            <a:endParaRPr lang="sr-Latn-RS"/>
          </a:p>
        </p:txBody>
      </p:sp>
    </p:spTree>
    <p:extLst>
      <p:ext uri="{BB962C8B-B14F-4D97-AF65-F5344CB8AC3E}">
        <p14:creationId xmlns:p14="http://schemas.microsoft.com/office/powerpoint/2010/main" val="2930498905"/>
      </p:ext>
    </p:extLst>
  </p:cSld>
  <p:clrMap bg1="lt1" tx1="dk1" bg2="lt2" tx2="dk2" accent1="accent1" accent2="accent2" accent3="accent3" accent4="accent4" accent5="accent5" accent6="accent6" hlink="hlink" folHlink="folHlink"/>
  <p:sldLayoutIdLst>
    <p:sldLayoutId id="2147484194" r:id="rId1"/>
    <p:sldLayoutId id="2147484195" r:id="rId2"/>
    <p:sldLayoutId id="2147484196" r:id="rId3"/>
    <p:sldLayoutId id="2147484197" r:id="rId4"/>
    <p:sldLayoutId id="2147484198" r:id="rId5"/>
    <p:sldLayoutId id="2147484199" r:id="rId6"/>
    <p:sldLayoutId id="2147484200" r:id="rId7"/>
    <p:sldLayoutId id="2147484201" r:id="rId8"/>
    <p:sldLayoutId id="2147484202" r:id="rId9"/>
    <p:sldLayoutId id="2147484203" r:id="rId10"/>
    <p:sldLayoutId id="2147484204" r:id="rId11"/>
    <p:sldLayoutId id="2147484205" r:id="rId12"/>
    <p:sldLayoutId id="2147484206" r:id="rId13"/>
    <p:sldLayoutId id="2147484207" r:id="rId14"/>
    <p:sldLayoutId id="2147484208" r:id="rId15"/>
    <p:sldLayoutId id="2147484209" r:id="rId16"/>
    <p:sldLayoutId id="2147484210"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AFE07-C068-4353-9B69-8C51696AC757}"/>
              </a:ext>
            </a:extLst>
          </p:cNvPr>
          <p:cNvSpPr>
            <a:spLocks noGrp="1"/>
          </p:cNvSpPr>
          <p:nvPr>
            <p:ph type="ctrTitle"/>
          </p:nvPr>
        </p:nvSpPr>
        <p:spPr>
          <a:xfrm>
            <a:off x="3137489" y="372861"/>
            <a:ext cx="5917021" cy="782429"/>
          </a:xfrm>
        </p:spPr>
        <p:txBody>
          <a:bodyPr>
            <a:normAutofit fontScale="90000"/>
          </a:bodyPr>
          <a:lstStyle/>
          <a:p>
            <a:r>
              <a:rPr lang="sr-Latn-RS" dirty="0">
                <a:solidFill>
                  <a:srgbClr val="262626"/>
                </a:solidFill>
                <a:effectLst>
                  <a:outerShdw blurRad="38100" dist="38100" dir="2700000" algn="tl">
                    <a:srgbClr val="000000">
                      <a:alpha val="43137"/>
                    </a:srgbClr>
                  </a:outerShdw>
                </a:effectLst>
              </a:rPr>
              <a:t>Mahatma Gandhi</a:t>
            </a:r>
          </a:p>
        </p:txBody>
      </p:sp>
      <p:sp>
        <p:nvSpPr>
          <p:cNvPr id="3" name="Subtitle 2">
            <a:extLst>
              <a:ext uri="{FF2B5EF4-FFF2-40B4-BE49-F238E27FC236}">
                <a16:creationId xmlns:a16="http://schemas.microsoft.com/office/drawing/2014/main" id="{B5981399-D873-4D1D-8456-462704DB3B4F}"/>
              </a:ext>
            </a:extLst>
          </p:cNvPr>
          <p:cNvSpPr>
            <a:spLocks noGrp="1"/>
          </p:cNvSpPr>
          <p:nvPr>
            <p:ph type="subTitle" idx="1"/>
          </p:nvPr>
        </p:nvSpPr>
        <p:spPr>
          <a:xfrm>
            <a:off x="8673483" y="6317059"/>
            <a:ext cx="3518517" cy="353914"/>
          </a:xfrm>
        </p:spPr>
        <p:txBody>
          <a:bodyPr>
            <a:normAutofit fontScale="92500" lnSpcReduction="20000"/>
          </a:bodyPr>
          <a:lstStyle/>
          <a:p>
            <a:r>
              <a:rPr lang="sr-Latn-RS" dirty="0">
                <a:solidFill>
                  <a:srgbClr val="312822"/>
                </a:solidFill>
                <a:effectLst>
                  <a:outerShdw blurRad="38100" dist="38100" dir="2700000" algn="tl">
                    <a:srgbClr val="000000">
                      <a:alpha val="43137"/>
                    </a:srgbClr>
                  </a:outerShdw>
                </a:effectLst>
              </a:rPr>
              <a:t>Rad radila: Elena Radivojević</a:t>
            </a:r>
          </a:p>
        </p:txBody>
      </p:sp>
      <p:pic>
        <p:nvPicPr>
          <p:cNvPr id="7" name="Picture 6">
            <a:extLst>
              <a:ext uri="{FF2B5EF4-FFF2-40B4-BE49-F238E27FC236}">
                <a16:creationId xmlns:a16="http://schemas.microsoft.com/office/drawing/2014/main" id="{1801C05B-5058-4042-A408-1A12F9B4B6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7996" y="1551372"/>
            <a:ext cx="6676008" cy="37552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48588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B95A5-730E-4808-98FD-D3605E947ED2}"/>
              </a:ext>
            </a:extLst>
          </p:cNvPr>
          <p:cNvSpPr>
            <a:spLocks noGrp="1"/>
          </p:cNvSpPr>
          <p:nvPr>
            <p:ph type="title"/>
          </p:nvPr>
        </p:nvSpPr>
        <p:spPr/>
        <p:txBody>
          <a:bodyPr/>
          <a:lstStyle/>
          <a:p>
            <a:r>
              <a:rPr lang="sr-Latn-RS" dirty="0">
                <a:effectLst>
                  <a:outerShdw blurRad="38100" dist="38100" dir="2700000" algn="tl">
                    <a:srgbClr val="000000">
                      <a:alpha val="43137"/>
                    </a:srgbClr>
                  </a:outerShdw>
                </a:effectLst>
              </a:rPr>
              <a:t>Uvod</a:t>
            </a:r>
          </a:p>
        </p:txBody>
      </p:sp>
      <p:sp>
        <p:nvSpPr>
          <p:cNvPr id="3" name="Content Placeholder 2">
            <a:extLst>
              <a:ext uri="{FF2B5EF4-FFF2-40B4-BE49-F238E27FC236}">
                <a16:creationId xmlns:a16="http://schemas.microsoft.com/office/drawing/2014/main" id="{4BA9B63C-A861-4CB6-80E2-AD693AF7FBA2}"/>
              </a:ext>
            </a:extLst>
          </p:cNvPr>
          <p:cNvSpPr>
            <a:spLocks noGrp="1"/>
          </p:cNvSpPr>
          <p:nvPr>
            <p:ph idx="1"/>
          </p:nvPr>
        </p:nvSpPr>
        <p:spPr>
          <a:xfrm>
            <a:off x="1295401" y="2556932"/>
            <a:ext cx="9601196" cy="2680893"/>
          </a:xfrm>
        </p:spPr>
        <p:txBody>
          <a:bodyPr>
            <a:noAutofit/>
          </a:bodyPr>
          <a:lstStyle/>
          <a:p>
            <a:r>
              <a:rPr lang="sr-Latn-RS" sz="1600" b="1" dirty="0"/>
              <a:t>Mohandas Karamchand Gandhi</a:t>
            </a:r>
            <a:r>
              <a:rPr lang="sr-Latn-RS" sz="1600" dirty="0"/>
              <a:t>, poznatiji kao Mahatma Gandhi je bio indijski mislilac poznat po tome što je uspešno vodio pokret za oslobođenje Indije od britanske vlasti te populariziovao nenasilne metode u ostvarivanju političkih ciljeva.</a:t>
            </a:r>
          </a:p>
          <a:p>
            <a:r>
              <a:rPr lang="sr-Latn-RS" sz="1600" dirty="0"/>
              <a:t>Rođen u Indiji, u mladosti se školovao za advokata u Britaniji, a posle je živeo u Južnoj Africi gde je započeo pokret za građanska prava indijskih doseljenika. </a:t>
            </a:r>
          </a:p>
          <a:p>
            <a:r>
              <a:rPr lang="sr-Latn-RS" sz="1600" dirty="0"/>
              <a:t>Godine 1914. vratio se u Indiju gde se nakon prvog svetskog rata pridružio Indijskom nacionalnom kongresu i postao jedan od njenih vođa. </a:t>
            </a:r>
          </a:p>
          <a:p>
            <a:r>
              <a:rPr lang="sr-Latn-RS" sz="1600" dirty="0"/>
              <a:t>Koristeći svoju harizmu, tu je organizaciju transformirao u masovni pokret te započeo seriju nenasilnih akcija s ciljem da Indija dobije nezavisnost od britanske vlasti. Zbog toga je više puta hapšen, ali su njegovi napori konačno urodili plodom godine 1947. kada je Velika Britanija odlučila Indiji dati nezavisnost.</a:t>
            </a:r>
          </a:p>
          <a:p>
            <a:endParaRPr lang="sr-Latn-RS" sz="1600" dirty="0"/>
          </a:p>
        </p:txBody>
      </p:sp>
    </p:spTree>
    <p:extLst>
      <p:ext uri="{BB962C8B-B14F-4D97-AF65-F5344CB8AC3E}">
        <p14:creationId xmlns:p14="http://schemas.microsoft.com/office/powerpoint/2010/main" val="3533354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1CD4D-63AE-4379-9B7A-F9E8F6BD47C6}"/>
              </a:ext>
            </a:extLst>
          </p:cNvPr>
          <p:cNvSpPr>
            <a:spLocks noGrp="1"/>
          </p:cNvSpPr>
          <p:nvPr>
            <p:ph type="title"/>
          </p:nvPr>
        </p:nvSpPr>
        <p:spPr/>
        <p:txBody>
          <a:bodyPr/>
          <a:lstStyle/>
          <a:p>
            <a:r>
              <a:rPr lang="sr-Latn-RS" dirty="0">
                <a:effectLst>
                  <a:outerShdw blurRad="38100" dist="38100" dir="2700000" algn="tl">
                    <a:srgbClr val="000000">
                      <a:alpha val="43137"/>
                    </a:srgbClr>
                  </a:outerShdw>
                </a:effectLst>
              </a:rPr>
              <a:t>Biografija</a:t>
            </a:r>
          </a:p>
        </p:txBody>
      </p:sp>
      <p:sp>
        <p:nvSpPr>
          <p:cNvPr id="3" name="Content Placeholder 2">
            <a:extLst>
              <a:ext uri="{FF2B5EF4-FFF2-40B4-BE49-F238E27FC236}">
                <a16:creationId xmlns:a16="http://schemas.microsoft.com/office/drawing/2014/main" id="{86132C80-34D6-4D8C-918F-833BA9BEACF0}"/>
              </a:ext>
            </a:extLst>
          </p:cNvPr>
          <p:cNvSpPr>
            <a:spLocks noGrp="1"/>
          </p:cNvSpPr>
          <p:nvPr>
            <p:ph idx="1"/>
          </p:nvPr>
        </p:nvSpPr>
        <p:spPr>
          <a:xfrm>
            <a:off x="1188871" y="2567865"/>
            <a:ext cx="8221459" cy="3817235"/>
          </a:xfrm>
        </p:spPr>
        <p:txBody>
          <a:bodyPr>
            <a:normAutofit fontScale="62500" lnSpcReduction="20000"/>
          </a:bodyPr>
          <a:lstStyle/>
          <a:p>
            <a:r>
              <a:rPr lang="sr-Latn-RS" sz="5800" dirty="0">
                <a:effectLst>
                  <a:outerShdw blurRad="38100" dist="38100" dir="2700000" algn="tl">
                    <a:srgbClr val="000000">
                      <a:alpha val="43137"/>
                    </a:srgbClr>
                  </a:outerShdw>
                </a:effectLst>
              </a:rPr>
              <a:t>I deo </a:t>
            </a:r>
          </a:p>
          <a:p>
            <a:r>
              <a:rPr lang="sr-Latn-RS" dirty="0"/>
              <a:t>Mahatma Gandhi, rođen je u hinduskoj porodici u mestu Porbandar u današnjoj državi Gujarat dana 2. oktobra 1869. godine. </a:t>
            </a:r>
          </a:p>
          <a:p>
            <a:r>
              <a:rPr lang="sr-Latn-RS" dirty="0"/>
              <a:t>Studirao je pravo na sveučilištu u </a:t>
            </a:r>
            <a:r>
              <a:rPr lang="sr-Latn-RS" b="1" dirty="0"/>
              <a:t>Londonu</a:t>
            </a:r>
            <a:r>
              <a:rPr lang="sr-Latn-RS" dirty="0"/>
              <a:t>. Nakon što je 1891. završio studije prava (1889 - 1891) Gandhi se vratio u Indiju i pokušao raditi u struci, ali u tome nije imao uspjeha. Dvije godine kasnije indijska tvrtka koja je imala poslovne odnose s Južnom Afrikom zaposlila ga je kao svog pravnog savjetnika u uredu u Durbanu.</a:t>
            </a:r>
          </a:p>
          <a:p>
            <a:r>
              <a:rPr lang="sr-Latn-RS" dirty="0"/>
              <a:t>Kada je došao u Durban Gandhi je otkrio kako ga tamo smatraju pripadnikom </a:t>
            </a:r>
            <a:r>
              <a:rPr lang="sr-Latn-RS" b="1" dirty="0"/>
              <a:t>niže rase</a:t>
            </a:r>
            <a:r>
              <a:rPr lang="sr-Latn-RS" dirty="0"/>
              <a:t>. Istovremeno je bio zapanjen nijekanjem građanskih i političkih sloboda indijskih imigranata u Južnoj Africi. To ga je podstaklo da se pridruži borbi za </a:t>
            </a:r>
            <a:r>
              <a:rPr lang="sr-Latn-RS" b="1" dirty="0"/>
              <a:t>priznavanje osnovnih ljudskih prava za Indijce. </a:t>
            </a:r>
          </a:p>
          <a:p>
            <a:r>
              <a:rPr lang="sr-Latn-RS" dirty="0"/>
              <a:t>Gandhi je ostao u Južnoj Africi 20 godina, često vrijeme provodeći u zatvoru. Godine </a:t>
            </a:r>
            <a:r>
              <a:rPr lang="sr-Latn-RS" b="1" dirty="0"/>
              <a:t>1896.</a:t>
            </a:r>
            <a:r>
              <a:rPr lang="sr-Latn-RS" dirty="0"/>
              <a:t> </a:t>
            </a:r>
            <a:r>
              <a:rPr lang="sr-Latn-RS" b="1" dirty="0"/>
              <a:t>napali su ga i pretukli Južnoafrikanci</a:t>
            </a:r>
            <a:r>
              <a:rPr lang="sr-Latn-RS" dirty="0"/>
              <a:t>. Od tada se zalaže za politiku pasivnog otpora i nekooperacije s južnoafričkim vlastima. Delom mu je za takvu vrstu politike uzor bio ruski pisac </a:t>
            </a:r>
            <a:r>
              <a:rPr lang="sr-Latn-RS" b="1" dirty="0"/>
              <a:t>Lav Tolstoj</a:t>
            </a:r>
            <a:r>
              <a:rPr lang="sr-Latn-RS" dirty="0"/>
              <a:t>, koji je na Gandhija imao značajan utjecaj.</a:t>
            </a:r>
          </a:p>
          <a:p>
            <a:endParaRPr lang="sr-Latn-RS" dirty="0"/>
          </a:p>
          <a:p>
            <a:endParaRPr lang="sr-Latn-RS" dirty="0"/>
          </a:p>
        </p:txBody>
      </p:sp>
      <p:pic>
        <p:nvPicPr>
          <p:cNvPr id="7" name="Picture 6">
            <a:extLst>
              <a:ext uri="{FF2B5EF4-FFF2-40B4-BE49-F238E27FC236}">
                <a16:creationId xmlns:a16="http://schemas.microsoft.com/office/drawing/2014/main" id="{BC8E9530-7962-47C5-A7EB-EC065A4144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0330" y="2567865"/>
            <a:ext cx="1791981" cy="2432749"/>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8C5D3B82-F9FF-43A0-8F05-D3E9BD1B66FD}"/>
              </a:ext>
            </a:extLst>
          </p:cNvPr>
          <p:cNvSpPr txBox="1"/>
          <p:nvPr/>
        </p:nvSpPr>
        <p:spPr>
          <a:xfrm>
            <a:off x="9685993" y="5097814"/>
            <a:ext cx="1240654" cy="369332"/>
          </a:xfrm>
          <a:prstGeom prst="rect">
            <a:avLst/>
          </a:prstGeom>
          <a:noFill/>
        </p:spPr>
        <p:txBody>
          <a:bodyPr wrap="square">
            <a:spAutoFit/>
          </a:bodyPr>
          <a:lstStyle/>
          <a:p>
            <a:r>
              <a:rPr lang="sr-Latn-RS" dirty="0"/>
              <a:t>Lav Tolstoj</a:t>
            </a:r>
          </a:p>
        </p:txBody>
      </p:sp>
    </p:spTree>
    <p:extLst>
      <p:ext uri="{BB962C8B-B14F-4D97-AF65-F5344CB8AC3E}">
        <p14:creationId xmlns:p14="http://schemas.microsoft.com/office/powerpoint/2010/main" val="180116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F3D5E-C194-45F5-96E4-A48DCF597D90}"/>
              </a:ext>
            </a:extLst>
          </p:cNvPr>
          <p:cNvSpPr>
            <a:spLocks noGrp="1"/>
          </p:cNvSpPr>
          <p:nvPr>
            <p:ph type="title"/>
          </p:nvPr>
        </p:nvSpPr>
        <p:spPr>
          <a:xfrm>
            <a:off x="576311" y="310719"/>
            <a:ext cx="2838144" cy="1207739"/>
          </a:xfrm>
        </p:spPr>
        <p:txBody>
          <a:bodyPr/>
          <a:lstStyle/>
          <a:p>
            <a:r>
              <a:rPr lang="sr-Latn-RS" dirty="0">
                <a:effectLst>
                  <a:outerShdw blurRad="38100" dist="38100" dir="2700000" algn="tl">
                    <a:srgbClr val="000000">
                      <a:alpha val="43137"/>
                    </a:srgbClr>
                  </a:outerShdw>
                </a:effectLst>
              </a:rPr>
              <a:t>ll deo</a:t>
            </a:r>
          </a:p>
        </p:txBody>
      </p:sp>
      <p:sp>
        <p:nvSpPr>
          <p:cNvPr id="3" name="Content Placeholder 2">
            <a:extLst>
              <a:ext uri="{FF2B5EF4-FFF2-40B4-BE49-F238E27FC236}">
                <a16:creationId xmlns:a16="http://schemas.microsoft.com/office/drawing/2014/main" id="{96B39EA7-7663-46BA-A703-7769B26F55F2}"/>
              </a:ext>
            </a:extLst>
          </p:cNvPr>
          <p:cNvSpPr>
            <a:spLocks noGrp="1"/>
          </p:cNvSpPr>
          <p:nvPr>
            <p:ph idx="1"/>
          </p:nvPr>
        </p:nvSpPr>
        <p:spPr>
          <a:xfrm>
            <a:off x="1020194" y="1278546"/>
            <a:ext cx="8505546" cy="2011753"/>
          </a:xfrm>
        </p:spPr>
        <p:txBody>
          <a:bodyPr>
            <a:normAutofit fontScale="77500" lnSpcReduction="20000"/>
          </a:bodyPr>
          <a:lstStyle/>
          <a:p>
            <a:r>
              <a:rPr lang="sr-Latn-RS" dirty="0"/>
              <a:t>Uzor je takođe pronašao i u delima američkog pisca iz 19. veka </a:t>
            </a:r>
            <a:r>
              <a:rPr lang="sr-Latn-RS" b="1" dirty="0"/>
              <a:t>Henrya Davida Thoreaua</a:t>
            </a:r>
            <a:r>
              <a:rPr lang="sr-Latn-RS" dirty="0"/>
              <a:t>. Posebno u delima u kojima on piše o Hristovim učenjima, posebno u delu Građanski neposluh. </a:t>
            </a:r>
          </a:p>
          <a:p>
            <a:r>
              <a:rPr lang="sr-Latn-RS" dirty="0"/>
              <a:t>Gandhi je smatrao kako su izrazi pasivni otpor i građanska neposlušnost neadekvatni za njegove svrhe te je on pronašao drugi izraz </a:t>
            </a:r>
            <a:r>
              <a:rPr lang="sr-Latn-RS" b="1" dirty="0"/>
              <a:t>- Satyagraha.</a:t>
            </a:r>
          </a:p>
          <a:p>
            <a:r>
              <a:rPr lang="sr-Latn-RS" b="1" dirty="0"/>
              <a:t>  </a:t>
            </a:r>
            <a:r>
              <a:rPr lang="sr-Latn-RS" dirty="0"/>
              <a:t>Za vreme </a:t>
            </a:r>
            <a:r>
              <a:rPr lang="sr-Latn-RS" b="1" dirty="0"/>
              <a:t>Burskoga rata </a:t>
            </a:r>
            <a:r>
              <a:rPr lang="sr-Latn-RS" dirty="0"/>
              <a:t>Gandhi je organizirao </a:t>
            </a:r>
            <a:r>
              <a:rPr lang="sr-Latn-RS" b="1" dirty="0"/>
              <a:t>sanitetsku jedinicu unutar britanske vojske </a:t>
            </a:r>
            <a:r>
              <a:rPr lang="sr-Latn-RS" dirty="0"/>
              <a:t>i </a:t>
            </a:r>
            <a:r>
              <a:rPr lang="sr-Latn-RS" b="1" dirty="0"/>
              <a:t>zapovedao</a:t>
            </a:r>
            <a:r>
              <a:rPr lang="sr-Latn-RS" dirty="0"/>
              <a:t> istom. Nakon rata vratio se borbi za prava Indijaca. </a:t>
            </a:r>
            <a:endParaRPr lang="sr-Latn-RS" b="1" dirty="0"/>
          </a:p>
        </p:txBody>
      </p:sp>
      <p:pic>
        <p:nvPicPr>
          <p:cNvPr id="7" name="Picture 6">
            <a:extLst>
              <a:ext uri="{FF2B5EF4-FFF2-40B4-BE49-F238E27FC236}">
                <a16:creationId xmlns:a16="http://schemas.microsoft.com/office/drawing/2014/main" id="{17755379-CA8B-41A2-BB6A-46120C98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0994" y="3429000"/>
            <a:ext cx="1572660" cy="193868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a:extLst>
              <a:ext uri="{FF2B5EF4-FFF2-40B4-BE49-F238E27FC236}">
                <a16:creationId xmlns:a16="http://schemas.microsoft.com/office/drawing/2014/main" id="{1414D818-E1E1-4FDC-88FD-4F8D58E4803E}"/>
              </a:ext>
            </a:extLst>
          </p:cNvPr>
          <p:cNvSpPr txBox="1"/>
          <p:nvPr/>
        </p:nvSpPr>
        <p:spPr>
          <a:xfrm>
            <a:off x="877906" y="5506389"/>
            <a:ext cx="2234954" cy="369332"/>
          </a:xfrm>
          <a:prstGeom prst="rect">
            <a:avLst/>
          </a:prstGeom>
          <a:noFill/>
        </p:spPr>
        <p:txBody>
          <a:bodyPr wrap="square">
            <a:spAutoFit/>
          </a:bodyPr>
          <a:lstStyle/>
          <a:p>
            <a:r>
              <a:rPr lang="sr-Latn-RS" dirty="0"/>
              <a:t>Henry David Thoreau </a:t>
            </a:r>
          </a:p>
        </p:txBody>
      </p:sp>
      <p:sp>
        <p:nvSpPr>
          <p:cNvPr id="13" name="TextBox 12">
            <a:extLst>
              <a:ext uri="{FF2B5EF4-FFF2-40B4-BE49-F238E27FC236}">
                <a16:creationId xmlns:a16="http://schemas.microsoft.com/office/drawing/2014/main" id="{261FF67B-39ED-4046-9AC9-888115012FCA}"/>
              </a:ext>
            </a:extLst>
          </p:cNvPr>
          <p:cNvSpPr txBox="1"/>
          <p:nvPr/>
        </p:nvSpPr>
        <p:spPr>
          <a:xfrm>
            <a:off x="3414454" y="3382731"/>
            <a:ext cx="6315472" cy="2308324"/>
          </a:xfrm>
          <a:prstGeom prst="rect">
            <a:avLst/>
          </a:prstGeom>
          <a:noFill/>
        </p:spPr>
        <p:txBody>
          <a:bodyPr wrap="square">
            <a:spAutoFit/>
          </a:bodyPr>
          <a:lstStyle/>
          <a:p>
            <a:r>
              <a:rPr lang="sr-Latn-RS" dirty="0"/>
              <a:t>Godine 1910. osnovao je Gandhi farmu, blizu Johannesburga, kooperacijsku koloniju za Indijce. Četiri godine posle (1914.) južnoafrička vlada učinila je bitne ustupke Gandhijevim zahtevima, kao npr. priznavanje indijskih brakova. Kada je završio svoje delovanje u Južnoj Africi vratio se u Indiju. Po povratku u domovinu aktivirao se u indijskoj politici </a:t>
            </a:r>
            <a:r>
              <a:rPr lang="sr-Latn-RS" b="1" dirty="0"/>
              <a:t>1919.</a:t>
            </a:r>
            <a:r>
              <a:rPr lang="sr-Latn-RS" dirty="0"/>
              <a:t> godine i pretvorio prethodni nedelotvorni Indijski nacionalni kongres </a:t>
            </a:r>
            <a:r>
              <a:rPr lang="sr-Latn-RS" b="1" dirty="0"/>
              <a:t>u moćnu masovnu organizaciju</a:t>
            </a:r>
            <a:r>
              <a:rPr lang="sr-Latn-RS" dirty="0"/>
              <a:t> te postao vođa borbe za samostalnu Indiju.</a:t>
            </a:r>
          </a:p>
        </p:txBody>
      </p:sp>
      <p:pic>
        <p:nvPicPr>
          <p:cNvPr id="15" name="Picture 14">
            <a:extLst>
              <a:ext uri="{FF2B5EF4-FFF2-40B4-BE49-F238E27FC236}">
                <a16:creationId xmlns:a16="http://schemas.microsoft.com/office/drawing/2014/main" id="{2407DA07-E045-4F6D-AC37-A9AC972AFC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2203" y="4777133"/>
            <a:ext cx="2460925" cy="1181110"/>
          </a:xfrm>
          <a:prstGeom prst="ellipse">
            <a:avLst/>
          </a:prstGeom>
          <a:ln>
            <a:noFill/>
          </a:ln>
          <a:effectLst>
            <a:softEdge rad="112500"/>
          </a:effectLst>
        </p:spPr>
      </p:pic>
      <p:sp>
        <p:nvSpPr>
          <p:cNvPr id="17" name="TextBox 16">
            <a:extLst>
              <a:ext uri="{FF2B5EF4-FFF2-40B4-BE49-F238E27FC236}">
                <a16:creationId xmlns:a16="http://schemas.microsoft.com/office/drawing/2014/main" id="{EFD87470-1A7C-455D-BD3F-9305916A9026}"/>
              </a:ext>
            </a:extLst>
          </p:cNvPr>
          <p:cNvSpPr txBox="1"/>
          <p:nvPr/>
        </p:nvSpPr>
        <p:spPr>
          <a:xfrm>
            <a:off x="9354042" y="5875721"/>
            <a:ext cx="2017246" cy="369332"/>
          </a:xfrm>
          <a:prstGeom prst="rect">
            <a:avLst/>
          </a:prstGeom>
          <a:noFill/>
        </p:spPr>
        <p:txBody>
          <a:bodyPr wrap="square">
            <a:spAutoFit/>
          </a:bodyPr>
          <a:lstStyle/>
          <a:p>
            <a:r>
              <a:rPr lang="sr-Latn-RS" dirty="0"/>
              <a:t>Johannesburg  1919.</a:t>
            </a:r>
          </a:p>
        </p:txBody>
      </p:sp>
    </p:spTree>
    <p:extLst>
      <p:ext uri="{BB962C8B-B14F-4D97-AF65-F5344CB8AC3E}">
        <p14:creationId xmlns:p14="http://schemas.microsoft.com/office/powerpoint/2010/main" val="2021486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6A3A7-CC95-4F20-9341-962D77F040FE}"/>
              </a:ext>
            </a:extLst>
          </p:cNvPr>
          <p:cNvSpPr>
            <a:spLocks noGrp="1"/>
          </p:cNvSpPr>
          <p:nvPr>
            <p:ph type="title"/>
          </p:nvPr>
        </p:nvSpPr>
        <p:spPr>
          <a:xfrm>
            <a:off x="966927" y="573760"/>
            <a:ext cx="1900560" cy="615849"/>
          </a:xfrm>
        </p:spPr>
        <p:txBody>
          <a:bodyPr>
            <a:normAutofit fontScale="90000"/>
          </a:bodyPr>
          <a:lstStyle/>
          <a:p>
            <a:r>
              <a:rPr lang="sr-Latn-RS" dirty="0">
                <a:effectLst>
                  <a:outerShdw blurRad="38100" dist="38100" dir="2700000" algn="tl">
                    <a:srgbClr val="000000">
                      <a:alpha val="43137"/>
                    </a:srgbClr>
                  </a:outerShdw>
                </a:effectLst>
              </a:rPr>
              <a:t>lll deo</a:t>
            </a:r>
          </a:p>
        </p:txBody>
      </p:sp>
      <p:sp>
        <p:nvSpPr>
          <p:cNvPr id="3" name="Content Placeholder 2">
            <a:extLst>
              <a:ext uri="{FF2B5EF4-FFF2-40B4-BE49-F238E27FC236}">
                <a16:creationId xmlns:a16="http://schemas.microsoft.com/office/drawing/2014/main" id="{18331A91-8AA9-482D-B19C-A5B45DDE7A0B}"/>
              </a:ext>
            </a:extLst>
          </p:cNvPr>
          <p:cNvSpPr>
            <a:spLocks noGrp="1"/>
          </p:cNvSpPr>
          <p:nvPr>
            <p:ph idx="1"/>
          </p:nvPr>
        </p:nvSpPr>
        <p:spPr>
          <a:xfrm>
            <a:off x="1029809" y="1597981"/>
            <a:ext cx="9715867" cy="4686259"/>
          </a:xfrm>
        </p:spPr>
        <p:txBody>
          <a:bodyPr>
            <a:normAutofit fontScale="85000" lnSpcReduction="20000"/>
          </a:bodyPr>
          <a:lstStyle/>
          <a:p>
            <a:r>
              <a:rPr lang="sr-Latn-RS" dirty="0"/>
              <a:t>1919. godine demonstracije protiv Rowlatt Acts-a rezultirale su masakrom Britanskih vojnika nad Indijcima kod Amritsara, a godine 1920. kada britanska vlada nije uspela popraviti situaciju, Gandhi je proklamovao </a:t>
            </a:r>
            <a:r>
              <a:rPr lang="sr-Latn-RS" b="1" dirty="0"/>
              <a:t>politiku nekoperativnosti</a:t>
            </a:r>
            <a:r>
              <a:rPr lang="sr-Latn-RS" dirty="0"/>
              <a:t>.</a:t>
            </a:r>
          </a:p>
          <a:p>
            <a:endParaRPr lang="sr-Latn-RS" dirty="0"/>
          </a:p>
          <a:p>
            <a:r>
              <a:rPr lang="sr-Latn-RS" dirty="0"/>
              <a:t>To je imalo za posledicu da su Indijci koji su radili u javnim ustanovama podneli ostavke, državne institucije kao npr. sudovi bili su bojkotovani a Indijska deca nisu pohađala vladine škole. U celoj Indiji ulice su bile blokirane Indijcima koji su sedeli na njima, a kada su se odbili ustati policija ih je tukla. </a:t>
            </a:r>
            <a:r>
              <a:rPr lang="sr-Latn-RS" b="1" dirty="0"/>
              <a:t>Gandhi je bio uhapšen</a:t>
            </a:r>
            <a:r>
              <a:rPr lang="sr-Latn-RS" dirty="0"/>
              <a:t>, </a:t>
            </a:r>
            <a:r>
              <a:rPr lang="sr-Latn-RS" b="1" dirty="0"/>
              <a:t>ali</a:t>
            </a:r>
            <a:r>
              <a:rPr lang="sr-Latn-RS" dirty="0"/>
              <a:t> uskoro </a:t>
            </a:r>
            <a:r>
              <a:rPr lang="sr-Latn-RS" b="1" dirty="0"/>
              <a:t>zbog pritiska javnosti bio je pušten.</a:t>
            </a:r>
          </a:p>
          <a:p>
            <a:r>
              <a:rPr lang="sr-Latn-RS" b="1" dirty="0"/>
              <a:t> </a:t>
            </a:r>
            <a:r>
              <a:rPr lang="sr-Latn-RS" dirty="0"/>
              <a:t>U okviru borbe za ekonomsku nezavisnost Indije, uključujući bojkot britanske robe, Gandhi je osmislio </a:t>
            </a:r>
            <a:r>
              <a:rPr lang="sr-Latn-RS" b="1" dirty="0"/>
              <a:t>swaraj pokret</a:t>
            </a:r>
            <a:r>
              <a:rPr lang="sr-Latn-RS" dirty="0"/>
              <a:t>. Ekonomski aspekti pokreta bili su veoma važni jer je iskorištavanje indijskih seljaka od strane britanskih industrijalaca dovodilo do siromašenja sela i destrukcije kućnih obrta. Gandhi se stoga zalagao za oživljavanje obrta obrade vune te je stoga izabrao kotač na kojem se obrađuje vuna kako bi jasnije ukazao na potrebu vraćanja vrednostima seoskog života i oživljavanju tradicionalnih indijskih obrta. Uskoro je </a:t>
            </a:r>
            <a:r>
              <a:rPr lang="sr-Latn-RS" b="1" dirty="0"/>
              <a:t>Gandhi postao simbol borbe za slobodnu Indiju širom sveta.</a:t>
            </a:r>
          </a:p>
        </p:txBody>
      </p:sp>
    </p:spTree>
    <p:extLst>
      <p:ext uri="{BB962C8B-B14F-4D97-AF65-F5344CB8AC3E}">
        <p14:creationId xmlns:p14="http://schemas.microsoft.com/office/powerpoint/2010/main" val="3808560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8B17A-411C-4BEE-9FAC-28BD94CE1EC0}"/>
              </a:ext>
            </a:extLst>
          </p:cNvPr>
          <p:cNvSpPr>
            <a:spLocks noGrp="1"/>
          </p:cNvSpPr>
          <p:nvPr>
            <p:ph type="title"/>
          </p:nvPr>
        </p:nvSpPr>
        <p:spPr>
          <a:xfrm>
            <a:off x="709476" y="635903"/>
            <a:ext cx="2850470" cy="669113"/>
          </a:xfrm>
        </p:spPr>
        <p:txBody>
          <a:bodyPr>
            <a:normAutofit fontScale="90000"/>
          </a:bodyPr>
          <a:lstStyle/>
          <a:p>
            <a:r>
              <a:rPr lang="sr-Latn-RS" dirty="0">
                <a:effectLst>
                  <a:outerShdw blurRad="38100" dist="38100" dir="2700000" algn="tl">
                    <a:srgbClr val="000000">
                      <a:alpha val="43137"/>
                    </a:srgbClr>
                  </a:outerShdw>
                </a:effectLst>
              </a:rPr>
              <a:t>lV deo </a:t>
            </a:r>
          </a:p>
        </p:txBody>
      </p:sp>
      <p:sp>
        <p:nvSpPr>
          <p:cNvPr id="3" name="Content Placeholder 2">
            <a:extLst>
              <a:ext uri="{FF2B5EF4-FFF2-40B4-BE49-F238E27FC236}">
                <a16:creationId xmlns:a16="http://schemas.microsoft.com/office/drawing/2014/main" id="{537D03A4-949F-4632-84CC-BC37ECE4E421}"/>
              </a:ext>
            </a:extLst>
          </p:cNvPr>
          <p:cNvSpPr>
            <a:spLocks noGrp="1"/>
          </p:cNvSpPr>
          <p:nvPr>
            <p:ph idx="1"/>
          </p:nvPr>
        </p:nvSpPr>
        <p:spPr>
          <a:xfrm>
            <a:off x="1117848" y="1623463"/>
            <a:ext cx="8834020" cy="4598634"/>
          </a:xfrm>
        </p:spPr>
        <p:txBody>
          <a:bodyPr>
            <a:normAutofit/>
          </a:bodyPr>
          <a:lstStyle/>
          <a:p>
            <a:r>
              <a:rPr lang="sr-Latn-RS" dirty="0"/>
              <a:t>Živeo je spiritualnim i asketskim životom propovednika često provodeći vreme u meditaciji. Odnosi u njegovu braku između njega i njegove supruge, prema njegovim vlastitim riječima, bili su poput odnosa brata i sestre. Odbijajući bilo kakvo posjedovanje materijalnih dobara odjevao se u tradicionalnu odjeću najsiromašnijih Indijaca i hranio se samo povrćem, voćnim sokovima i mlijekom. </a:t>
            </a:r>
          </a:p>
          <a:p>
            <a:r>
              <a:rPr lang="sr-Latn-RS" b="1" dirty="0"/>
              <a:t>Indijci su ga proglasili svecem i počeli ga nazivati Mahatma, </a:t>
            </a:r>
            <a:r>
              <a:rPr lang="sr-Latn-RS" dirty="0"/>
              <a:t>nazivom koji je namijenjen samo za najveće mudrace. Gandhijevo zalaganje za nenasilje, znano još i kao ahimsa, bilo je izraz životnog puta koje propovijeda </a:t>
            </a:r>
            <a:r>
              <a:rPr lang="sr-Latn-RS" b="1" dirty="0"/>
              <a:t>hinduizam.</a:t>
            </a:r>
          </a:p>
        </p:txBody>
      </p:sp>
      <p:pic>
        <p:nvPicPr>
          <p:cNvPr id="7" name="Picture 6">
            <a:extLst>
              <a:ext uri="{FF2B5EF4-FFF2-40B4-BE49-F238E27FC236}">
                <a16:creationId xmlns:a16="http://schemas.microsoft.com/office/drawing/2014/main" id="{7BF93BD4-F58A-4752-B613-3A9C18D86A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1868" y="2709889"/>
            <a:ext cx="1256011" cy="20703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51604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C463A-E678-4898-9A67-78F57B853BAC}"/>
              </a:ext>
            </a:extLst>
          </p:cNvPr>
          <p:cNvSpPr>
            <a:spLocks noGrp="1"/>
          </p:cNvSpPr>
          <p:nvPr>
            <p:ph type="title"/>
          </p:nvPr>
        </p:nvSpPr>
        <p:spPr>
          <a:xfrm>
            <a:off x="1295402" y="930832"/>
            <a:ext cx="9601196" cy="1303867"/>
          </a:xfrm>
        </p:spPr>
        <p:txBody>
          <a:bodyPr>
            <a:noAutofit/>
          </a:bodyPr>
          <a:lstStyle/>
          <a:p>
            <a:pPr algn="l"/>
            <a:r>
              <a:rPr lang="sr-Latn-RS" sz="1800" dirty="0"/>
              <a:t>Gandhijev politički i duhovni uticaj na Indiju s vremenom je postao toliko velik da se britanske vlasti nisu usudile prema njemu poduzimati nikakve protivmere. Godine 1921. Indijski nacionalni kongres, skupina koja je širila pokret Indijom, dala je Gandhiju potpunu izvršnu vlast, uključujući čak i pravo da imenuje svog naslednika. Međutim, indijsko stanovništvo nije u potpunosti sledilo Gandhijevu politiku nenasilja te je došlo do serije oružanih revolta protiv britanskih vlasti dovodeći do toga da je Gandhi priznao kako je njegova politika doživela krah. Godine </a:t>
            </a:r>
            <a:r>
              <a:rPr lang="sr-Latn-RS" sz="1800" b="1" dirty="0"/>
              <a:t>1922. britanske vlasti su ga privele i utamničile</a:t>
            </a:r>
            <a:r>
              <a:rPr lang="sr-Latn-RS" sz="1800" dirty="0"/>
              <a:t>.</a:t>
            </a:r>
          </a:p>
        </p:txBody>
      </p:sp>
      <p:pic>
        <p:nvPicPr>
          <p:cNvPr id="9" name="Picture 8">
            <a:extLst>
              <a:ext uri="{FF2B5EF4-FFF2-40B4-BE49-F238E27FC236}">
                <a16:creationId xmlns:a16="http://schemas.microsoft.com/office/drawing/2014/main" id="{0BC67A6B-436D-4BD1-9560-A11786B364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2" y="2604031"/>
            <a:ext cx="3243912" cy="2689500"/>
          </a:xfrm>
          <a:prstGeom prst="rect">
            <a:avLst/>
          </a:prstGeom>
          <a:ln>
            <a:noFill/>
          </a:ln>
          <a:effectLst>
            <a:softEdge rad="112500"/>
          </a:effectLst>
        </p:spPr>
      </p:pic>
      <p:sp>
        <p:nvSpPr>
          <p:cNvPr id="11" name="TextBox 10">
            <a:extLst>
              <a:ext uri="{FF2B5EF4-FFF2-40B4-BE49-F238E27FC236}">
                <a16:creationId xmlns:a16="http://schemas.microsoft.com/office/drawing/2014/main" id="{71333E08-E7FB-40D4-A1DA-C62682E27C60}"/>
              </a:ext>
            </a:extLst>
          </p:cNvPr>
          <p:cNvSpPr txBox="1"/>
          <p:nvPr/>
        </p:nvSpPr>
        <p:spPr>
          <a:xfrm>
            <a:off x="2159426" y="5293531"/>
            <a:ext cx="1515863" cy="369332"/>
          </a:xfrm>
          <a:prstGeom prst="rect">
            <a:avLst/>
          </a:prstGeom>
          <a:noFill/>
        </p:spPr>
        <p:txBody>
          <a:bodyPr wrap="square">
            <a:spAutoFit/>
          </a:bodyPr>
          <a:lstStyle/>
          <a:p>
            <a:r>
              <a:rPr lang="sr-Latn-RS" dirty="0"/>
              <a:t>London 1931.</a:t>
            </a:r>
          </a:p>
        </p:txBody>
      </p:sp>
      <p:sp>
        <p:nvSpPr>
          <p:cNvPr id="13" name="Content Placeholder 12">
            <a:extLst>
              <a:ext uri="{FF2B5EF4-FFF2-40B4-BE49-F238E27FC236}">
                <a16:creationId xmlns:a16="http://schemas.microsoft.com/office/drawing/2014/main" id="{7AAA55DF-A767-44D7-A187-D1DECC61B319}"/>
              </a:ext>
            </a:extLst>
          </p:cNvPr>
          <p:cNvSpPr>
            <a:spLocks noGrp="1"/>
          </p:cNvSpPr>
          <p:nvPr>
            <p:ph idx="1"/>
          </p:nvPr>
        </p:nvSpPr>
        <p:spPr>
          <a:xfrm>
            <a:off x="4690367" y="2604031"/>
            <a:ext cx="6206231" cy="3601460"/>
          </a:xfrm>
        </p:spPr>
        <p:txBody>
          <a:bodyPr>
            <a:normAutofit fontScale="70000" lnSpcReduction="20000"/>
          </a:bodyPr>
          <a:lstStyle/>
          <a:p>
            <a:r>
              <a:rPr lang="sr-Latn-RS" dirty="0"/>
              <a:t>Nakon što je 1924. pušten iz zatvora Gandhi se povukao iz aktivne politike i posvetio se propagiranju jedinstva. Međutim opet je bio uvučen u borbu za nezavisnost Indije. Godine 1930. Mahatma je proglasio novi val građanske neposlušnosti pozivajući Indijce da ne plaćaju porez.</a:t>
            </a:r>
          </a:p>
          <a:p>
            <a:r>
              <a:rPr lang="sr-Latn-RS" dirty="0"/>
              <a:t>  Neposluh je počeo maršom ka moru u kojem su tisuće Indijaca pratile Gandhija od mesta Ahmadabad do Arapskog mora, gde su pravili so iz morske vode. Gandhi je ponovo uhapšen, ali je pušten već 1931. godine nakon što je pristao zaustaviti val neposlušnosti kad su Britanci učinili neke ustupke njegovim zahtevima. Iste godine Gandhi je predstavljao Indijski nacionalni kongres na konferenciji u Londonu. Godine 1932. Gandhi je započeo novi val građanske neposlušnosti protiv Britanaca. Bio je uhićivan dva puta kada je pribegao štrajku glađu što je bila veoma uspešna metoda borbe protiv Britanaca.</a:t>
            </a:r>
          </a:p>
          <a:p>
            <a:endParaRPr lang="sr-Latn-RS" dirty="0"/>
          </a:p>
        </p:txBody>
      </p:sp>
    </p:spTree>
    <p:extLst>
      <p:ext uri="{BB962C8B-B14F-4D97-AF65-F5344CB8AC3E}">
        <p14:creationId xmlns:p14="http://schemas.microsoft.com/office/powerpoint/2010/main" val="335763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E1A55-2A82-4D6A-AE29-7B7F15D73A28}"/>
              </a:ext>
            </a:extLst>
          </p:cNvPr>
          <p:cNvSpPr>
            <a:spLocks noGrp="1"/>
          </p:cNvSpPr>
          <p:nvPr>
            <p:ph type="title"/>
          </p:nvPr>
        </p:nvSpPr>
        <p:spPr>
          <a:xfrm>
            <a:off x="478656" y="982295"/>
            <a:ext cx="2903736" cy="891056"/>
          </a:xfrm>
        </p:spPr>
        <p:txBody>
          <a:bodyPr/>
          <a:lstStyle/>
          <a:p>
            <a:r>
              <a:rPr lang="sr-Latn-RS" dirty="0">
                <a:effectLst>
                  <a:outerShdw blurRad="38100" dist="38100" dir="2700000" algn="tl">
                    <a:srgbClr val="000000">
                      <a:alpha val="43137"/>
                    </a:srgbClr>
                  </a:outerShdw>
                </a:effectLst>
              </a:rPr>
              <a:t>V deo</a:t>
            </a:r>
          </a:p>
        </p:txBody>
      </p:sp>
      <p:sp>
        <p:nvSpPr>
          <p:cNvPr id="3" name="Content Placeholder 2">
            <a:extLst>
              <a:ext uri="{FF2B5EF4-FFF2-40B4-BE49-F238E27FC236}">
                <a16:creationId xmlns:a16="http://schemas.microsoft.com/office/drawing/2014/main" id="{B90F442A-9175-48D0-8655-262A5C835789}"/>
              </a:ext>
            </a:extLst>
          </p:cNvPr>
          <p:cNvSpPr>
            <a:spLocks noGrp="1"/>
          </p:cNvSpPr>
          <p:nvPr>
            <p:ph idx="1"/>
          </p:nvPr>
        </p:nvSpPr>
        <p:spPr>
          <a:xfrm>
            <a:off x="1002948" y="2024271"/>
            <a:ext cx="9605868" cy="4065811"/>
          </a:xfrm>
        </p:spPr>
        <p:txBody>
          <a:bodyPr>
            <a:normAutofit fontScale="92500" lnSpcReduction="10000"/>
          </a:bodyPr>
          <a:lstStyle/>
          <a:p>
            <a:r>
              <a:rPr lang="sr-Latn-RS" dirty="0"/>
              <a:t>Gandhi se posvetio i ukidanju nepravednih socijalnih i ekonomskih aspekata kastinskog sistema. </a:t>
            </a:r>
          </a:p>
          <a:p>
            <a:r>
              <a:rPr lang="sr-Latn-RS" dirty="0"/>
              <a:t>Godine 1934. Gandhi je formalno napustio politiku, a na mjestu vođe Indijskog nacionalnog kongresa zamijenio je </a:t>
            </a:r>
            <a:r>
              <a:rPr lang="sr-Latn-RS" b="1" dirty="0"/>
              <a:t>Jawaharlal Nehru</a:t>
            </a:r>
            <a:r>
              <a:rPr lang="sr-Latn-RS" dirty="0"/>
              <a:t>. Gandhi se posvetio i putovanju po Indiji, ali se 1939. ponovo vratio aktivnom političkom životu jer su temelji indijske federacije bili uzdrmani. </a:t>
            </a:r>
          </a:p>
          <a:p>
            <a:r>
              <a:rPr lang="sr-Latn-RS" dirty="0"/>
              <a:t>Prvi potez koji je učinio ponovnim izlaskom na političku scenu bio je da još jednim postom tj. štrajkom glađu prisili vladara države Rajkot da modificira svoj autokratski način vladavine. Javni nemiri postali su toliko jaki da su kolonijalne vlasti morale intervenirati i prisiliti vladara Rajkota da popusti Gandhijevim zahtjevima. </a:t>
            </a:r>
          </a:p>
          <a:p>
            <a:r>
              <a:rPr lang="sr-Latn-RS" dirty="0"/>
              <a:t>Mahatma je ponovo postao </a:t>
            </a:r>
            <a:r>
              <a:rPr lang="sr-Latn-RS" b="1" dirty="0"/>
              <a:t>najznačanija politička figura Indije</a:t>
            </a:r>
            <a:r>
              <a:rPr lang="sr-Latn-RS" dirty="0"/>
              <a:t>.</a:t>
            </a:r>
          </a:p>
        </p:txBody>
      </p:sp>
      <p:pic>
        <p:nvPicPr>
          <p:cNvPr id="5" name="Picture 4">
            <a:extLst>
              <a:ext uri="{FF2B5EF4-FFF2-40B4-BE49-F238E27FC236}">
                <a16:creationId xmlns:a16="http://schemas.microsoft.com/office/drawing/2014/main" id="{FAE71497-52B3-4B37-91CA-7543AEE593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9623" y="982295"/>
            <a:ext cx="1219429" cy="16115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562557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378FC-B041-496E-91FF-E7A608CAD9CD}"/>
              </a:ext>
            </a:extLst>
          </p:cNvPr>
          <p:cNvSpPr>
            <a:spLocks noGrp="1"/>
          </p:cNvSpPr>
          <p:nvPr>
            <p:ph type="title"/>
          </p:nvPr>
        </p:nvSpPr>
        <p:spPr>
          <a:xfrm>
            <a:off x="842641" y="576553"/>
            <a:ext cx="2255666" cy="811157"/>
          </a:xfrm>
        </p:spPr>
        <p:txBody>
          <a:bodyPr/>
          <a:lstStyle/>
          <a:p>
            <a:r>
              <a:rPr lang="sr-Latn-RS" dirty="0">
                <a:effectLst>
                  <a:outerShdw blurRad="38100" dist="38100" dir="2700000" algn="tl">
                    <a:srgbClr val="000000">
                      <a:alpha val="43137"/>
                    </a:srgbClr>
                  </a:outerShdw>
                </a:effectLst>
              </a:rPr>
              <a:t>Vl deo</a:t>
            </a:r>
          </a:p>
        </p:txBody>
      </p:sp>
      <p:sp>
        <p:nvSpPr>
          <p:cNvPr id="3" name="Content Placeholder 2">
            <a:extLst>
              <a:ext uri="{FF2B5EF4-FFF2-40B4-BE49-F238E27FC236}">
                <a16:creationId xmlns:a16="http://schemas.microsoft.com/office/drawing/2014/main" id="{F113B93D-14FF-4E24-90DA-79DFCB673E67}"/>
              </a:ext>
            </a:extLst>
          </p:cNvPr>
          <p:cNvSpPr>
            <a:spLocks noGrp="1"/>
          </p:cNvSpPr>
          <p:nvPr>
            <p:ph idx="1"/>
          </p:nvPr>
        </p:nvSpPr>
        <p:spPr>
          <a:xfrm>
            <a:off x="931416" y="1748901"/>
            <a:ext cx="8248095" cy="4305670"/>
          </a:xfrm>
        </p:spPr>
        <p:txBody>
          <a:bodyPr>
            <a:normAutofit fontScale="85000" lnSpcReduction="10000"/>
          </a:bodyPr>
          <a:lstStyle/>
          <a:p>
            <a:r>
              <a:rPr lang="sr-Latn-RS" dirty="0"/>
              <a:t>Nakon što je izbio ll svjetski rat Kongresna stranka i Gandhi nisu se želeli uplitati u konflikt sve dok Britanci ne udovolje njihovom zahtevu za momentalnu nezavisnost Indije. To su Britanci dakako odbili nudeći neke druge kompromise što su opet Indijci odbili. I nakon ulaska Japana u rat i širenja rata na azijski kontinent Gandhi je i dalje odbijao Indiju uvesti u rat. Konačno 1942. Indijci su pristali ući u ratni sukob na strani Britanaca.</a:t>
            </a:r>
          </a:p>
          <a:p>
            <a:endParaRPr lang="sr-Latn-RS" dirty="0"/>
          </a:p>
          <a:p>
            <a:r>
              <a:rPr lang="sr-Latn-RS" dirty="0"/>
              <a:t>Godine 1944. indijska borba za nezavisnost došla je u svoju </a:t>
            </a:r>
            <a:r>
              <a:rPr lang="sr-Latn-RS" b="1" dirty="0"/>
              <a:t>završnu fazu</a:t>
            </a:r>
            <a:r>
              <a:rPr lang="sr-Latn-RS" dirty="0"/>
              <a:t>, britanska vlada pristala je na </a:t>
            </a:r>
            <a:r>
              <a:rPr lang="sr-Latn-RS" b="1" dirty="0"/>
              <a:t>nezavisnost Indije </a:t>
            </a:r>
            <a:r>
              <a:rPr lang="sr-Latn-RS" dirty="0"/>
              <a:t>pod zahtevom da dve suprostavljene nacionalističke grupe: </a:t>
            </a:r>
            <a:r>
              <a:rPr lang="sr-Latn-RS" b="1" dirty="0"/>
              <a:t>Muslimanska liga i Kongresna stranka</a:t>
            </a:r>
            <a:r>
              <a:rPr lang="sr-Latn-RS" dirty="0"/>
              <a:t>, reše svoje razlike. </a:t>
            </a:r>
            <a:r>
              <a:rPr lang="sr-Latn-RS" b="1" dirty="0"/>
              <a:t>Gandhi se oštro suprostavio podjeli Indije na dve države </a:t>
            </a:r>
            <a:r>
              <a:rPr lang="sr-Latn-RS" dirty="0"/>
              <a:t>(što je zahtevala Muslimanska liga), ali je na kraju ipak morao pristati nadajući se kako će mir između dvije vjerske skupine biti postignut nakon što muslimani zadovolje svoje separatističke težnje. </a:t>
            </a:r>
          </a:p>
          <a:p>
            <a:endParaRPr lang="sr-Latn-RS" dirty="0"/>
          </a:p>
        </p:txBody>
      </p:sp>
      <p:pic>
        <p:nvPicPr>
          <p:cNvPr id="5" name="Picture 4">
            <a:extLst>
              <a:ext uri="{FF2B5EF4-FFF2-40B4-BE49-F238E27FC236}">
                <a16:creationId xmlns:a16="http://schemas.microsoft.com/office/drawing/2014/main" id="{B75F70FF-7EAA-426D-86EA-1C4EA18FBB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6410" y="883328"/>
            <a:ext cx="1922947" cy="30184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7F00E4B4-3BDA-4449-999B-9617EE97F0F8}"/>
              </a:ext>
            </a:extLst>
          </p:cNvPr>
          <p:cNvSpPr txBox="1"/>
          <p:nvPr/>
        </p:nvSpPr>
        <p:spPr>
          <a:xfrm>
            <a:off x="9541175" y="3901736"/>
            <a:ext cx="1693415" cy="369332"/>
          </a:xfrm>
          <a:prstGeom prst="rect">
            <a:avLst/>
          </a:prstGeom>
          <a:noFill/>
        </p:spPr>
        <p:txBody>
          <a:bodyPr wrap="square">
            <a:spAutoFit/>
          </a:bodyPr>
          <a:lstStyle/>
          <a:p>
            <a:r>
              <a:rPr lang="sr-Latn-RS" dirty="0"/>
              <a:t>Drugi svetski rat</a:t>
            </a:r>
          </a:p>
        </p:txBody>
      </p:sp>
    </p:spTree>
    <p:extLst>
      <p:ext uri="{BB962C8B-B14F-4D97-AF65-F5344CB8AC3E}">
        <p14:creationId xmlns:p14="http://schemas.microsoft.com/office/powerpoint/2010/main" val="1315734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9A6F0-CB96-45C5-A351-34CB92D818A6}"/>
              </a:ext>
            </a:extLst>
          </p:cNvPr>
          <p:cNvSpPr>
            <a:spLocks noGrp="1"/>
          </p:cNvSpPr>
          <p:nvPr>
            <p:ph type="title"/>
          </p:nvPr>
        </p:nvSpPr>
        <p:spPr>
          <a:xfrm>
            <a:off x="1357546" y="564881"/>
            <a:ext cx="5487137" cy="3950357"/>
          </a:xfrm>
        </p:spPr>
        <p:txBody>
          <a:bodyPr>
            <a:noAutofit/>
          </a:bodyPr>
          <a:lstStyle/>
          <a:p>
            <a:pPr algn="l"/>
            <a:r>
              <a:rPr lang="sr-Latn-RS" sz="2400" dirty="0"/>
              <a:t>Indija i Pakistan postale su zasebne države kada su Britanci priznali Indiji njenu nezavisnost </a:t>
            </a:r>
            <a:r>
              <a:rPr lang="sr-Latn-RS" sz="2400" b="1" dirty="0"/>
              <a:t>1947.</a:t>
            </a:r>
            <a:r>
              <a:rPr lang="sr-Latn-RS" sz="2400" dirty="0"/>
              <a:t> godine. Dana 30. siječnja, dok je bio na putu </a:t>
            </a:r>
            <a:r>
              <a:rPr lang="sr-Latn-RS" sz="2400" b="1" dirty="0"/>
              <a:t>ka mjestu gde je vršio večernju molitvu</a:t>
            </a:r>
            <a:r>
              <a:rPr lang="sr-Latn-RS" sz="2400" dirty="0"/>
              <a:t>, napao ga je i usmrtio </a:t>
            </a:r>
            <a:r>
              <a:rPr lang="sr-Latn-RS" sz="2400" b="1" dirty="0"/>
              <a:t>Nathuram Godse</a:t>
            </a:r>
            <a:r>
              <a:rPr lang="sr-Latn-RS" sz="2400" dirty="0"/>
              <a:t>, hindu fanatik. </a:t>
            </a:r>
            <a:r>
              <a:rPr lang="sr-Latn-RS" sz="2400" b="1" dirty="0"/>
              <a:t>Gandhijeva smrt delom sveta doživljena je kao katastrofa</a:t>
            </a:r>
            <a:r>
              <a:rPr lang="sr-Latn-RS" sz="2400" dirty="0"/>
              <a:t>.</a:t>
            </a:r>
            <a:br>
              <a:rPr lang="sr-Latn-RS" sz="2400" dirty="0"/>
            </a:br>
            <a:endParaRPr lang="sr-Latn-RS" sz="2400" dirty="0"/>
          </a:p>
        </p:txBody>
      </p:sp>
      <p:pic>
        <p:nvPicPr>
          <p:cNvPr id="9" name="Content Placeholder 8">
            <a:extLst>
              <a:ext uri="{FF2B5EF4-FFF2-40B4-BE49-F238E27FC236}">
                <a16:creationId xmlns:a16="http://schemas.microsoft.com/office/drawing/2014/main" id="{8FA7F35F-4E52-4CA8-A5CB-6201DD880E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93258" y="1552585"/>
            <a:ext cx="3511624" cy="2856121"/>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id="{C950C40A-B9A2-4809-8037-7BF6C7A5E9AE}"/>
              </a:ext>
            </a:extLst>
          </p:cNvPr>
          <p:cNvSpPr txBox="1"/>
          <p:nvPr/>
        </p:nvSpPr>
        <p:spPr>
          <a:xfrm>
            <a:off x="5421298" y="4515238"/>
            <a:ext cx="6259495" cy="1200329"/>
          </a:xfrm>
          <a:prstGeom prst="rect">
            <a:avLst/>
          </a:prstGeom>
          <a:noFill/>
        </p:spPr>
        <p:txBody>
          <a:bodyPr wrap="square">
            <a:spAutoFit/>
          </a:bodyPr>
          <a:lstStyle/>
          <a:p>
            <a:r>
              <a:rPr lang="sr-Latn-RS" dirty="0"/>
              <a:t>Kada je ubijen ugledni mirotvorac Mahatma Gandhi, </a:t>
            </a:r>
            <a:r>
              <a:rPr lang="sr-Latn-RS" b="1" dirty="0"/>
              <a:t>milioni ožalošenih Indijanaca </a:t>
            </a:r>
            <a:r>
              <a:rPr lang="sr-Latn-RS" dirty="0"/>
              <a:t>nagrnuli su na mestu atentata u Nev Delhiju. Veličanstvo pogrebne ceremonije koja je usledila dan kasnije leži u svojoj jednoznačnosti i sjaju duha pokonika.</a:t>
            </a:r>
          </a:p>
        </p:txBody>
      </p:sp>
    </p:spTree>
    <p:extLst>
      <p:ext uri="{BB962C8B-B14F-4D97-AF65-F5344CB8AC3E}">
        <p14:creationId xmlns:p14="http://schemas.microsoft.com/office/powerpoint/2010/main" val="506547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006C9-4967-420E-8905-2D6C7FD40244}"/>
              </a:ext>
            </a:extLst>
          </p:cNvPr>
          <p:cNvSpPr>
            <a:spLocks noGrp="1"/>
          </p:cNvSpPr>
          <p:nvPr>
            <p:ph type="title"/>
          </p:nvPr>
        </p:nvSpPr>
        <p:spPr/>
        <p:txBody>
          <a:bodyPr/>
          <a:lstStyle/>
          <a:p>
            <a:r>
              <a:rPr lang="sr-Latn-RS" dirty="0">
                <a:effectLst>
                  <a:outerShdw blurRad="38100" dist="38100" dir="2700000" algn="tl">
                    <a:srgbClr val="000000">
                      <a:alpha val="43137"/>
                    </a:srgbClr>
                  </a:outerShdw>
                </a:effectLst>
              </a:rPr>
              <a:t>Religija</a:t>
            </a:r>
          </a:p>
        </p:txBody>
      </p:sp>
      <p:sp>
        <p:nvSpPr>
          <p:cNvPr id="3" name="Content Placeholder 2">
            <a:extLst>
              <a:ext uri="{FF2B5EF4-FFF2-40B4-BE49-F238E27FC236}">
                <a16:creationId xmlns:a16="http://schemas.microsoft.com/office/drawing/2014/main" id="{1C90BAC1-DB39-4658-A746-2A14B186AA11}"/>
              </a:ext>
            </a:extLst>
          </p:cNvPr>
          <p:cNvSpPr>
            <a:spLocks noGrp="1"/>
          </p:cNvSpPr>
          <p:nvPr>
            <p:ph idx="1"/>
          </p:nvPr>
        </p:nvSpPr>
        <p:spPr/>
        <p:txBody>
          <a:bodyPr>
            <a:normAutofit fontScale="85000" lnSpcReduction="20000"/>
          </a:bodyPr>
          <a:lstStyle/>
          <a:p>
            <a:r>
              <a:rPr lang="sr-Latn-RS" dirty="0"/>
              <a:t>Gandhi je rođen kao hindus i praktikovao je hinduizam celi život. </a:t>
            </a:r>
            <a:r>
              <a:rPr lang="sr-Latn-RS" b="1" dirty="0"/>
              <a:t>Verovao je u jednakost svih religija i zbog toga je odbijao sve pokušaje da ga se preobrati na drugu veru. </a:t>
            </a:r>
            <a:r>
              <a:rPr lang="sr-Latn-RS" dirty="0"/>
              <a:t>Bio je i teolog i često je čitao tekstove o najvećim religijama. O hinduizmu je rekao sledeće: </a:t>
            </a:r>
            <a:r>
              <a:rPr lang="sr-Latn-RS" i="1" dirty="0"/>
              <a:t>"Hinduizam kakvog ga znam posve zadovoljava moju dušu, ispunja cijelo moje biće." </a:t>
            </a:r>
          </a:p>
          <a:p>
            <a:r>
              <a:rPr lang="sr-Latn-RS" dirty="0"/>
              <a:t>Kada bi bio tužan ili zabrinut, govorio je, </a:t>
            </a:r>
            <a:r>
              <a:rPr lang="sr-Latn-RS" i="1" dirty="0"/>
              <a:t>uzeo bi Bhagavad Gitu i našao retke koji bi ga smirili i unijeli mu spokoj u dušu.</a:t>
            </a:r>
            <a:endParaRPr lang="sr-Latn-RS" dirty="0"/>
          </a:p>
          <a:p>
            <a:r>
              <a:rPr lang="sr-Latn-RS" dirty="0"/>
              <a:t>Gandhi je također verovao da je </a:t>
            </a:r>
            <a:r>
              <a:rPr lang="sr-Latn-RS" b="1" dirty="0"/>
              <a:t>temelj svih religija istina i ljubav </a:t>
            </a:r>
            <a:r>
              <a:rPr lang="sr-Latn-RS" dirty="0"/>
              <a:t>(nenasilje i zlatno pravilo), te je dovodio u pitanje ono što bi video kao hipokrizu ili dogmu u svim religijama, uključujući svoju vlastitu, te se zalagao za </a:t>
            </a:r>
            <a:r>
              <a:rPr lang="sr-Latn-RS" b="1" dirty="0"/>
              <a:t>socijalnu reformu religija</a:t>
            </a:r>
            <a:r>
              <a:rPr lang="sr-Latn-RS" dirty="0"/>
              <a:t>.</a:t>
            </a:r>
          </a:p>
          <a:p>
            <a:r>
              <a:rPr lang="sr-Latn-RS" dirty="0"/>
              <a:t>Kasnije u životu, na pitanje je li hindus, odgovorio je: </a:t>
            </a:r>
            <a:r>
              <a:rPr lang="sr-Latn-RS" i="1" dirty="0"/>
              <a:t>"Da, jesam. Također sam i kršćanin, musliman, budist i židov."</a:t>
            </a:r>
          </a:p>
        </p:txBody>
      </p:sp>
    </p:spTree>
    <p:extLst>
      <p:ext uri="{BB962C8B-B14F-4D97-AF65-F5344CB8AC3E}">
        <p14:creationId xmlns:p14="http://schemas.microsoft.com/office/powerpoint/2010/main" val="1140946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BBAF-05F5-45D3-8CAB-B253FD62670B}"/>
              </a:ext>
            </a:extLst>
          </p:cNvPr>
          <p:cNvSpPr>
            <a:spLocks noGrp="1"/>
          </p:cNvSpPr>
          <p:nvPr>
            <p:ph type="title"/>
          </p:nvPr>
        </p:nvSpPr>
        <p:spPr/>
        <p:txBody>
          <a:bodyPr/>
          <a:lstStyle/>
          <a:p>
            <a:r>
              <a:rPr lang="sr-Latn-RS" dirty="0">
                <a:effectLst>
                  <a:outerShdw blurRad="38100" dist="38100" dir="2700000" algn="tl">
                    <a:srgbClr val="000000">
                      <a:alpha val="43137"/>
                    </a:srgbClr>
                  </a:outerShdw>
                </a:effectLst>
              </a:rPr>
              <a:t>Vegetarijanstvo</a:t>
            </a:r>
          </a:p>
        </p:txBody>
      </p:sp>
      <p:sp>
        <p:nvSpPr>
          <p:cNvPr id="3" name="Content Placeholder 2">
            <a:extLst>
              <a:ext uri="{FF2B5EF4-FFF2-40B4-BE49-F238E27FC236}">
                <a16:creationId xmlns:a16="http://schemas.microsoft.com/office/drawing/2014/main" id="{334AAECD-E763-43B4-ADCF-28E13A7D2A03}"/>
              </a:ext>
            </a:extLst>
          </p:cNvPr>
          <p:cNvSpPr>
            <a:spLocks noGrp="1"/>
          </p:cNvSpPr>
          <p:nvPr>
            <p:ph idx="1"/>
          </p:nvPr>
        </p:nvSpPr>
        <p:spPr>
          <a:xfrm>
            <a:off x="1295401" y="2556932"/>
            <a:ext cx="10094649" cy="3444373"/>
          </a:xfrm>
        </p:spPr>
        <p:txBody>
          <a:bodyPr>
            <a:normAutofit fontScale="85000" lnSpcReduction="20000"/>
          </a:bodyPr>
          <a:lstStyle/>
          <a:p>
            <a:r>
              <a:rPr lang="sr-Latn-RS" dirty="0"/>
              <a:t>Kao dete Gandhi je eksperimentirao s jedenjem mesa, što je bilo delom zbog njegove znatiželje, a delom zbog uticaja prijatelja Sheikha Mehtaba.</a:t>
            </a:r>
          </a:p>
          <a:p>
            <a:r>
              <a:rPr lang="sr-Latn-RS" dirty="0"/>
              <a:t> Ideja vegetarijanstva duboko je ukoenjena u </a:t>
            </a:r>
            <a:r>
              <a:rPr lang="sr-Latn-RS" b="1" dirty="0"/>
              <a:t>hinduističku i džainističku tradiciju u Indiji</a:t>
            </a:r>
            <a:r>
              <a:rPr lang="sr-Latn-RS" dirty="0"/>
              <a:t>, i u njegovom rodnom Gujaratu većina hindusa su vegetarijanci kao i skoro svi džainisti.</a:t>
            </a:r>
          </a:p>
          <a:p>
            <a:r>
              <a:rPr lang="sr-Latn-RS" dirty="0"/>
              <a:t>Gandhijeva porodica nije bila iznimka. Pre nego što je otišao da studira u Londonu obećao je svojoj majci Putlibai i svom ujaku Becharji Swamiju, da će se suzdržavati od pijenja </a:t>
            </a:r>
            <a:r>
              <a:rPr lang="sr-Latn-RS" b="1" dirty="0"/>
              <a:t>alkohola, jedenja mesa i promiskuiteta. </a:t>
            </a:r>
          </a:p>
          <a:p>
            <a:r>
              <a:rPr lang="sr-Latn-RS" dirty="0"/>
              <a:t>Održao je to obećanje i kad je odrastao postao je strogi vegetarijanac. </a:t>
            </a:r>
            <a:br>
              <a:rPr lang="sr-Latn-RS" dirty="0"/>
            </a:br>
            <a:endParaRPr lang="sr-Latn-RS" dirty="0"/>
          </a:p>
          <a:p>
            <a:r>
              <a:rPr lang="sr-Latn-RS" dirty="0"/>
              <a:t>Napisao je knjigu </a:t>
            </a:r>
            <a:r>
              <a:rPr lang="sr-Latn-RS" i="1" dirty="0"/>
              <a:t>The Moral Basis of Vegetarianism </a:t>
            </a:r>
            <a:r>
              <a:rPr lang="sr-Latn-RS" dirty="0"/>
              <a:t>i nekoliko članaka o vegetarijanizmu, od kojih su neki izdani u publikaciji </a:t>
            </a:r>
            <a:r>
              <a:rPr lang="sr-Latn-RS" i="1" dirty="0"/>
              <a:t>London Vegetarian Society's, </a:t>
            </a:r>
            <a:r>
              <a:rPr lang="sr-Latn-RS" dirty="0"/>
              <a:t>The Vegetarian.</a:t>
            </a:r>
          </a:p>
        </p:txBody>
      </p:sp>
    </p:spTree>
    <p:extLst>
      <p:ext uri="{BB962C8B-B14F-4D97-AF65-F5344CB8AC3E}">
        <p14:creationId xmlns:p14="http://schemas.microsoft.com/office/powerpoint/2010/main" val="1186730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ACC1D-3E82-437E-BFCC-5385051B5941}"/>
              </a:ext>
            </a:extLst>
          </p:cNvPr>
          <p:cNvSpPr>
            <a:spLocks noGrp="1"/>
          </p:cNvSpPr>
          <p:nvPr>
            <p:ph type="title"/>
          </p:nvPr>
        </p:nvSpPr>
        <p:spPr/>
        <p:txBody>
          <a:bodyPr/>
          <a:lstStyle/>
          <a:p>
            <a:r>
              <a:rPr lang="sr-Latn-RS" dirty="0">
                <a:effectLst>
                  <a:outerShdw blurRad="38100" dist="38100" dir="2700000" algn="tl">
                    <a:srgbClr val="000000">
                      <a:alpha val="43137"/>
                    </a:srgbClr>
                  </a:outerShdw>
                </a:effectLst>
              </a:rPr>
              <a:t>Dela koje je napisao:  </a:t>
            </a:r>
          </a:p>
        </p:txBody>
      </p:sp>
      <p:sp>
        <p:nvSpPr>
          <p:cNvPr id="3" name="Content Placeholder 2">
            <a:extLst>
              <a:ext uri="{FF2B5EF4-FFF2-40B4-BE49-F238E27FC236}">
                <a16:creationId xmlns:a16="http://schemas.microsoft.com/office/drawing/2014/main" id="{BF3FA6E6-298A-40E9-9712-7C2C27B569F5}"/>
              </a:ext>
            </a:extLst>
          </p:cNvPr>
          <p:cNvSpPr>
            <a:spLocks noGrp="1"/>
          </p:cNvSpPr>
          <p:nvPr>
            <p:ph idx="1"/>
          </p:nvPr>
        </p:nvSpPr>
        <p:spPr>
          <a:xfrm>
            <a:off x="1419690" y="2610034"/>
            <a:ext cx="2637406" cy="2104008"/>
          </a:xfrm>
        </p:spPr>
        <p:txBody>
          <a:bodyPr>
            <a:noAutofit/>
          </a:bodyPr>
          <a:lstStyle/>
          <a:p>
            <a:endParaRPr lang="sr-Latn-RS" sz="1400" dirty="0"/>
          </a:p>
          <a:p>
            <a:endParaRPr lang="sr-Latn-RS" sz="1400" dirty="0"/>
          </a:p>
        </p:txBody>
      </p:sp>
      <p:sp>
        <p:nvSpPr>
          <p:cNvPr id="5" name="TextBox 4">
            <a:extLst>
              <a:ext uri="{FF2B5EF4-FFF2-40B4-BE49-F238E27FC236}">
                <a16:creationId xmlns:a16="http://schemas.microsoft.com/office/drawing/2014/main" id="{AD854843-9D67-4EC1-87B7-CC4267E57E8D}"/>
              </a:ext>
            </a:extLst>
          </p:cNvPr>
          <p:cNvSpPr txBox="1"/>
          <p:nvPr/>
        </p:nvSpPr>
        <p:spPr>
          <a:xfrm>
            <a:off x="6900168" y="2610032"/>
            <a:ext cx="6094520" cy="2031325"/>
          </a:xfrm>
          <a:prstGeom prst="rect">
            <a:avLst/>
          </a:prstGeom>
          <a:noFill/>
        </p:spPr>
        <p:txBody>
          <a:bodyPr wrap="square">
            <a:spAutoFit/>
          </a:bodyPr>
          <a:lstStyle/>
          <a:p>
            <a:pPr marL="285750" indent="-285750">
              <a:buFont typeface="Wingdings" panose="05000000000000000000" pitchFamily="2" charset="2"/>
              <a:buChar char="v"/>
            </a:pPr>
            <a:r>
              <a:rPr lang="en-US" dirty="0"/>
              <a:t>None High, None Low</a:t>
            </a:r>
          </a:p>
          <a:p>
            <a:pPr marL="285750" indent="-285750">
              <a:buFont typeface="Wingdings" panose="05000000000000000000" pitchFamily="2" charset="2"/>
              <a:buChar char="v"/>
            </a:pPr>
            <a:r>
              <a:rPr lang="en-US" dirty="0"/>
              <a:t>Pathway to God</a:t>
            </a:r>
          </a:p>
          <a:p>
            <a:pPr marL="285750" indent="-285750">
              <a:buFont typeface="Wingdings" panose="05000000000000000000" pitchFamily="2" charset="2"/>
              <a:buChar char="v"/>
            </a:pPr>
            <a:r>
              <a:rPr lang="en-US" dirty="0"/>
              <a:t>Satyagraha: Non-Violent Resistance</a:t>
            </a:r>
          </a:p>
          <a:p>
            <a:pPr marL="285750" indent="-285750">
              <a:buFont typeface="Wingdings" panose="05000000000000000000" pitchFamily="2" charset="2"/>
              <a:buChar char="v"/>
            </a:pPr>
            <a:r>
              <a:rPr lang="en-US" dirty="0"/>
              <a:t>The Story of My Experiments with Truth</a:t>
            </a:r>
          </a:p>
          <a:p>
            <a:pPr marL="342900" indent="-342900">
              <a:buFont typeface="Wingdings" panose="05000000000000000000" pitchFamily="2" charset="2"/>
              <a:buChar char="v"/>
            </a:pPr>
            <a:r>
              <a:rPr lang="en-US" dirty="0"/>
              <a:t>Teaching of the Gita</a:t>
            </a:r>
          </a:p>
          <a:p>
            <a:pPr marL="285750" indent="-285750">
              <a:buFont typeface="Wingdings" panose="05000000000000000000" pitchFamily="2" charset="2"/>
              <a:buChar char="v"/>
            </a:pPr>
            <a:r>
              <a:rPr lang="en-US" dirty="0"/>
              <a:t>Varnashrama Dharma</a:t>
            </a:r>
          </a:p>
          <a:p>
            <a:pPr marL="285750" indent="-285750">
              <a:buFont typeface="Wingdings" panose="05000000000000000000" pitchFamily="2" charset="2"/>
              <a:buChar char="v"/>
            </a:pPr>
            <a:r>
              <a:rPr lang="en-US" dirty="0"/>
              <a:t>What is Hinduism?</a:t>
            </a:r>
            <a:endParaRPr lang="sr-Latn-RS" dirty="0"/>
          </a:p>
        </p:txBody>
      </p:sp>
      <p:sp>
        <p:nvSpPr>
          <p:cNvPr id="7" name="TextBox 6">
            <a:extLst>
              <a:ext uri="{FF2B5EF4-FFF2-40B4-BE49-F238E27FC236}">
                <a16:creationId xmlns:a16="http://schemas.microsoft.com/office/drawing/2014/main" id="{EE137E46-3807-44EA-854D-B8B3DC1AF1A5}"/>
              </a:ext>
            </a:extLst>
          </p:cNvPr>
          <p:cNvSpPr txBox="1"/>
          <p:nvPr/>
        </p:nvSpPr>
        <p:spPr>
          <a:xfrm>
            <a:off x="1676402" y="2610033"/>
            <a:ext cx="6458504" cy="2031325"/>
          </a:xfrm>
          <a:prstGeom prst="rect">
            <a:avLst/>
          </a:prstGeom>
          <a:noFill/>
        </p:spPr>
        <p:txBody>
          <a:bodyPr wrap="square">
            <a:spAutoFit/>
          </a:bodyPr>
          <a:lstStyle/>
          <a:p>
            <a:pPr marL="285750" indent="-285750">
              <a:buFont typeface="Wingdings" panose="05000000000000000000" pitchFamily="2" charset="2"/>
              <a:buChar char="v"/>
            </a:pPr>
            <a:r>
              <a:rPr lang="en-US" dirty="0"/>
              <a:t>God is </a:t>
            </a:r>
            <a:r>
              <a:rPr lang="en-US" dirty="0" err="1"/>
              <a:t>Tru</a:t>
            </a:r>
            <a:endParaRPr lang="en-US" dirty="0"/>
          </a:p>
          <a:p>
            <a:pPr marL="285750" indent="-285750">
              <a:buFont typeface="Wingdings" panose="05000000000000000000" pitchFamily="2" charset="2"/>
              <a:buChar char="v"/>
            </a:pPr>
            <a:r>
              <a:rPr lang="en-US" dirty="0"/>
              <a:t>The Gospel of Swadeshi</a:t>
            </a:r>
          </a:p>
          <a:p>
            <a:pPr marL="285750" indent="-285750">
              <a:buFont typeface="Wingdings" panose="05000000000000000000" pitchFamily="2" charset="2"/>
              <a:buChar char="v"/>
            </a:pPr>
            <a:r>
              <a:rPr lang="en-US" dirty="0"/>
              <a:t>Hindu Dharma</a:t>
            </a:r>
          </a:p>
          <a:p>
            <a:pPr marL="285750" indent="-285750">
              <a:buFont typeface="Wingdings" panose="05000000000000000000" pitchFamily="2" charset="2"/>
              <a:buChar char="v"/>
            </a:pPr>
            <a:r>
              <a:rPr lang="en-US" dirty="0"/>
              <a:t>The Law of Continence</a:t>
            </a:r>
          </a:p>
          <a:p>
            <a:pPr marL="285750" indent="-285750">
              <a:buFont typeface="Wingdings" panose="05000000000000000000" pitchFamily="2" charset="2"/>
              <a:buChar char="v"/>
            </a:pPr>
            <a:r>
              <a:rPr lang="en-US" dirty="0"/>
              <a:t>The Law of Love</a:t>
            </a:r>
          </a:p>
          <a:p>
            <a:pPr marL="285750" indent="-285750">
              <a:buFont typeface="Wingdings" panose="05000000000000000000" pitchFamily="2" charset="2"/>
              <a:buChar char="v"/>
            </a:pPr>
            <a:r>
              <a:rPr lang="en-US" dirty="0"/>
              <a:t>The Message of Jesus Christ</a:t>
            </a:r>
          </a:p>
          <a:p>
            <a:pPr marL="285750" indent="-285750">
              <a:buFont typeface="Wingdings" panose="05000000000000000000" pitchFamily="2" charset="2"/>
              <a:buChar char="v"/>
            </a:pPr>
            <a:r>
              <a:rPr lang="en-US" dirty="0"/>
              <a:t>The Moral Basis of Vegetarianism</a:t>
            </a:r>
          </a:p>
        </p:txBody>
      </p:sp>
    </p:spTree>
    <p:extLst>
      <p:ext uri="{BB962C8B-B14F-4D97-AF65-F5344CB8AC3E}">
        <p14:creationId xmlns:p14="http://schemas.microsoft.com/office/powerpoint/2010/main" val="442283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E556B-B6B2-4892-B6CB-7D6F72D3A9C2}"/>
              </a:ext>
            </a:extLst>
          </p:cNvPr>
          <p:cNvSpPr>
            <a:spLocks noGrp="1"/>
          </p:cNvSpPr>
          <p:nvPr>
            <p:ph type="title"/>
          </p:nvPr>
        </p:nvSpPr>
        <p:spPr/>
        <p:txBody>
          <a:bodyPr/>
          <a:lstStyle/>
          <a:p>
            <a:r>
              <a:rPr lang="sr-Latn-RS" dirty="0">
                <a:effectLst>
                  <a:outerShdw blurRad="38100" dist="38100" dir="2700000" algn="tl">
                    <a:srgbClr val="000000">
                      <a:alpha val="43137"/>
                    </a:srgbClr>
                  </a:outerShdw>
                </a:effectLst>
              </a:rPr>
              <a:t>Hvala Vam na pažnji!</a:t>
            </a:r>
          </a:p>
        </p:txBody>
      </p:sp>
      <p:pic>
        <p:nvPicPr>
          <p:cNvPr id="5" name="Content Placeholder 4">
            <a:extLst>
              <a:ext uri="{FF2B5EF4-FFF2-40B4-BE49-F238E27FC236}">
                <a16:creationId xmlns:a16="http://schemas.microsoft.com/office/drawing/2014/main" id="{4750BAF6-3F21-4E0D-804F-9C58EC4711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37062" y="2557993"/>
            <a:ext cx="3317875" cy="33178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418836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CEBED2D586BF47A29E3E82E7A387B8" ma:contentTypeVersion="2" ma:contentTypeDescription="Create a new document." ma:contentTypeScope="" ma:versionID="12e36cd7af3cf85bd457758a353f55c1">
  <xsd:schema xmlns:xsd="http://www.w3.org/2001/XMLSchema" xmlns:xs="http://www.w3.org/2001/XMLSchema" xmlns:p="http://schemas.microsoft.com/office/2006/metadata/properties" xmlns:ns3="8a25b9e7-f0d8-4a76-b6f3-79fdbaa11cd7" targetNamespace="http://schemas.microsoft.com/office/2006/metadata/properties" ma:root="true" ma:fieldsID="fc77f0b1906bdf063ec7d2a909119dd7" ns3:_="">
    <xsd:import namespace="8a25b9e7-f0d8-4a76-b6f3-79fdbaa11cd7"/>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25b9e7-f0d8-4a76-b6f3-79fdbaa11c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BE8B52-7633-4C0B-B917-A16018BB17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25b9e7-f0d8-4a76-b6f3-79fdbaa11c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40C72F9-93FD-4362-BA1F-0FFEC329B6BD}">
  <ds:schemaRefs>
    <ds:schemaRef ds:uri="http://purl.org/dc/dcmitype/"/>
    <ds:schemaRef ds:uri="http://schemas.microsoft.com/office/infopath/2007/PartnerControls"/>
    <ds:schemaRef ds:uri="http://purl.org/dc/elements/1.1/"/>
    <ds:schemaRef ds:uri="http://schemas.microsoft.com/office/2006/documentManagement/types"/>
    <ds:schemaRef ds:uri="http://purl.org/dc/terms/"/>
    <ds:schemaRef ds:uri="http://schemas.openxmlformats.org/package/2006/metadata/core-properties"/>
    <ds:schemaRef ds:uri="8a25b9e7-f0d8-4a76-b6f3-79fdbaa11cd7"/>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0EF593C-EE2C-41B5-AD57-EF353F74C3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Organic</Template>
  <TotalTime>7219</TotalTime>
  <Words>1838</Words>
  <Application>Microsoft Office PowerPoint</Application>
  <PresentationFormat>Widescreen</PresentationFormat>
  <Paragraphs>72</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Garamond</vt:lpstr>
      <vt:lpstr>Wingdings</vt:lpstr>
      <vt:lpstr>Organic</vt:lpstr>
      <vt:lpstr>Mahatma Gandhi</vt:lpstr>
      <vt:lpstr>Uvod</vt:lpstr>
      <vt:lpstr>Biografija</vt:lpstr>
      <vt:lpstr>ll deo</vt:lpstr>
      <vt:lpstr>lll deo</vt:lpstr>
      <vt:lpstr>lV deo </vt:lpstr>
      <vt:lpstr>Gandhijev politički i duhovni uticaj na Indiju s vremenom je postao toliko velik da se britanske vlasti nisu usudile prema njemu poduzimati nikakve protivmere. Godine 1921. Indijski nacionalni kongres, skupina koja je širila pokret Indijom, dala je Gandhiju potpunu izvršnu vlast, uključujući čak i pravo da imenuje svog naslednika. Međutim, indijsko stanovništvo nije u potpunosti sledilo Gandhijevu politiku nenasilja te je došlo do serije oružanih revolta protiv britanskih vlasti dovodeći do toga da je Gandhi priznao kako je njegova politika doživela krah. Godine 1922. britanske vlasti su ga privele i utamničile.</vt:lpstr>
      <vt:lpstr>V deo</vt:lpstr>
      <vt:lpstr>Vl deo</vt:lpstr>
      <vt:lpstr>Indija i Pakistan postale su zasebne države kada su Britanci priznali Indiji njenu nezavisnost 1947. godine. Dana 30. siječnja, dok je bio na putu ka mjestu gde je vršio večernju molitvu, napao ga je i usmrtio Nathuram Godse, hindu fanatik. Gandhijeva smrt delom sveta doživljena je kao katastrofa. </vt:lpstr>
      <vt:lpstr>Religija</vt:lpstr>
      <vt:lpstr>Vegetarijanstvo</vt:lpstr>
      <vt:lpstr>Dela koje je napisao:  </vt:lpstr>
      <vt:lpstr>Hvala Vam na pažnji!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Mahatma Gandhi</dc:title>
  <dc:creator>Ucenik 477_r7os_o1_u17</dc:creator>
  <cp:lastModifiedBy>Ucenik 477_r7os_o1_u17</cp:lastModifiedBy>
  <cp:revision>19</cp:revision>
  <dcterms:created xsi:type="dcterms:W3CDTF">2021-04-01T17:22:36Z</dcterms:created>
  <dcterms:modified xsi:type="dcterms:W3CDTF">2021-04-06T17:44:57Z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0x010100E6CEBED2D586BF47A29E3E82E7A387B8</vt:lpwstr>
  </property>
</Properties>
</file>