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ebp"/><Relationship Id="rId2" Type="http://schemas.openxmlformats.org/officeDocument/2006/relationships/hyperlink" Target="https://www.youtube.com/watch?v=H2rm3tZo36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ebp"/><Relationship Id="rId4" Type="http://schemas.openxmlformats.org/officeDocument/2006/relationships/image" Target="../media/image15.web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smtClean="0"/>
              <a:t>Чуда </a:t>
            </a:r>
            <a:r>
              <a:rPr lang="sr-Cyrl-RS" smtClean="0"/>
              <a:t>православ</a:t>
            </a:r>
            <a:r>
              <a:rPr lang="sr-Cyrl-RS" smtClean="0"/>
              <a:t>ља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Анђела Тртовић 5-3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83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58026"/>
            <a:ext cx="9601196" cy="1170775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ЗНАЦИ ПРИСУСТВА ЦАРСТВА БОЖИЈЕГ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265" y="3973797"/>
            <a:ext cx="3053899" cy="2033897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4699" y="1815984"/>
            <a:ext cx="10562602" cy="43156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He би било ни човека, ни света да није ЧУДА љубави Божје. Из тог, основног ЧУДА, проистичу, као из преобилног извора сва ЧУДА којима се дивимо: устројство васионе, красоте природе, наша душа и тело, али и непрестано учешће Господње у животима Његових бића.</a:t>
            </a:r>
          </a:p>
          <a:p>
            <a:pPr marL="0" indent="0">
              <a:buNone/>
            </a:pPr>
            <a:r>
              <a:rPr lang="ru-RU" sz="1800" dirty="0"/>
              <a:t>Када су преносили мошти Св.Николаја  у Бари када су отворили ковчег видели су мошти да пливају у миру из којих се ширио благопријатан мирис. </a:t>
            </a:r>
          </a:p>
          <a:p>
            <a:pPr marL="0" indent="0">
              <a:buNone/>
            </a:pPr>
            <a:r>
              <a:rPr lang="ru-RU" sz="1800" dirty="0"/>
              <a:t>Чуда у другим религијама готово не постоје,она су присутна само у православном свету.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pic>
        <p:nvPicPr>
          <p:cNvPr id="1028" name="Picture 4" descr="Image result for христова чу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038" y="3992056"/>
            <a:ext cx="2228701" cy="21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МОШТ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24" y="3992056"/>
            <a:ext cx="3700488" cy="20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840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1295401" y="794759"/>
            <a:ext cx="9685944" cy="1445521"/>
          </a:xfrm>
        </p:spPr>
        <p:txBody>
          <a:bodyPr>
            <a:normAutofit/>
          </a:bodyPr>
          <a:lstStyle/>
          <a:p>
            <a:r>
              <a:rPr lang="sr-Latn-R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664" y="717847"/>
            <a:ext cx="10887342" cy="5477854"/>
          </a:xfrm>
        </p:spPr>
        <p:txBody>
          <a:bodyPr>
            <a:normAutofit fontScale="25000" lnSpcReduction="20000"/>
          </a:bodyPr>
          <a:lstStyle/>
          <a:p>
            <a:pPr marL="3600450" lvl="8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ru-RU" sz="6400" dirty="0" smtClean="0"/>
              <a:t>1921. год </a:t>
            </a:r>
            <a:r>
              <a:rPr lang="ru-RU" sz="6400" dirty="0"/>
              <a:t>покров Пресвете Богородице у Грузију.</a:t>
            </a:r>
            <a:endParaRPr lang="ru-RU" sz="6400" dirty="0" smtClean="0"/>
          </a:p>
          <a:p>
            <a:pPr marL="0" indent="0">
              <a:buNone/>
            </a:pPr>
            <a:r>
              <a:rPr lang="ru-RU" sz="6400" dirty="0" smtClean="0"/>
              <a:t>На </a:t>
            </a:r>
            <a:r>
              <a:rPr lang="ru-RU" sz="6400" dirty="0"/>
              <a:t>острву Кефалонији на Благовести доносе  свеже убране љиљане и стављаји на икону Богородице</a:t>
            </a:r>
            <a:r>
              <a:rPr lang="ru-RU" sz="6400" dirty="0" smtClean="0"/>
              <a:t>. Осушени </a:t>
            </a:r>
            <a:r>
              <a:rPr lang="ru-RU" sz="6400" dirty="0"/>
              <a:t>љиљани поново се расцветавају на празник Успења Пресвете Богородице послe шест месеци што је по закону физике немогуће пошто су цветови одвојени од </a:t>
            </a:r>
            <a:r>
              <a:rPr lang="ru-RU" sz="6400" dirty="0" smtClean="0"/>
              <a:t>стабла.</a:t>
            </a:r>
            <a:endParaRPr lang="ru-RU" sz="6400" dirty="0"/>
          </a:p>
          <a:p>
            <a:pPr marL="0" indent="0">
              <a:buNone/>
            </a:pPr>
            <a:r>
              <a:rPr lang="sr-Cyrl-RS" sz="6400" dirty="0"/>
              <a:t>Н</a:t>
            </a:r>
            <a:r>
              <a:rPr lang="ru-RU" sz="6400" dirty="0" smtClean="0"/>
              <a:t>а </a:t>
            </a:r>
            <a:r>
              <a:rPr lang="ru-RU" sz="6400" dirty="0"/>
              <a:t>празник Успења Мајке </a:t>
            </a:r>
            <a:r>
              <a:rPr lang="ru-RU" sz="6400" dirty="0" smtClean="0"/>
              <a:t>Божје. </a:t>
            </a:r>
            <a:r>
              <a:rPr lang="ru-RU" sz="6400" dirty="0"/>
              <a:t>Увече после заласка Сунца са планина </a:t>
            </a:r>
            <a:r>
              <a:rPr lang="ru-RU" sz="6400" dirty="0" smtClean="0"/>
              <a:t>спуштају </a:t>
            </a:r>
            <a:r>
              <a:rPr lang="ru-RU" sz="6400" dirty="0"/>
              <a:t>се змије отровнице које тог дана ником неће наудити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Оне </a:t>
            </a:r>
            <a:r>
              <a:rPr lang="ru-RU" sz="6400" dirty="0"/>
              <a:t>се сакупљају на месту данашњег села Макропобо где се некадналазио женски манастир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Једном </a:t>
            </a:r>
            <a:r>
              <a:rPr lang="ru-RU" sz="6400" dirty="0"/>
              <a:t>кад су сви мушкарци са острва били далеко у риболову монахиње видеше да се острву приближава гусарски брод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Монахиње </a:t>
            </a:r>
            <a:r>
              <a:rPr lang="ru-RU" sz="6400" dirty="0"/>
              <a:t>су положиле наду на Пресвету Богородицу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Оне </a:t>
            </a:r>
            <a:r>
              <a:rPr lang="ru-RU" sz="6400" dirty="0"/>
              <a:t>падоше на колена у молитви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А</a:t>
            </a:r>
            <a:r>
              <a:rPr lang="ru-RU" sz="6400" dirty="0"/>
              <a:t> </a:t>
            </a:r>
            <a:r>
              <a:rPr lang="ru-RU" sz="6400" dirty="0" smtClean="0"/>
              <a:t>морски </a:t>
            </a:r>
            <a:r>
              <a:rPr lang="ru-RU" sz="6400" dirty="0"/>
              <a:t>разбојници који бкоји већ беху на обали почеше се искрцавати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Гусари </a:t>
            </a:r>
            <a:r>
              <a:rPr lang="ru-RU" sz="6400" dirty="0"/>
              <a:t>упадоше </a:t>
            </a:r>
            <a:r>
              <a:rPr lang="ru-RU" sz="6400" dirty="0" smtClean="0"/>
              <a:t>у </a:t>
            </a:r>
            <a:r>
              <a:rPr lang="ru-RU" sz="6400" dirty="0"/>
              <a:t>манастир</a:t>
            </a:r>
            <a:r>
              <a:rPr lang="ru-RU" sz="6400" dirty="0" smtClean="0"/>
              <a:t>,</a:t>
            </a:r>
            <a:r>
              <a:rPr lang="sr-Latn-RS" sz="6400" dirty="0" smtClean="0"/>
              <a:t> </a:t>
            </a:r>
            <a:r>
              <a:rPr lang="ru-RU" sz="6400" dirty="0" smtClean="0"/>
              <a:t>али </a:t>
            </a:r>
            <a:r>
              <a:rPr lang="ru-RU" sz="6400" dirty="0"/>
              <a:t>се зауставише</a:t>
            </a:r>
            <a:r>
              <a:rPr lang="ru-RU" sz="6400" dirty="0" smtClean="0"/>
              <a:t>,</a:t>
            </a:r>
            <a:r>
              <a:rPr lang="sr-Latn-RS" sz="6400" dirty="0" smtClean="0"/>
              <a:t> </a:t>
            </a:r>
            <a:r>
              <a:rPr lang="ru-RU" sz="6400" dirty="0" smtClean="0"/>
              <a:t>угледаше </a:t>
            </a:r>
            <a:r>
              <a:rPr lang="ru-RU" sz="6400" dirty="0"/>
              <a:t>дугачке црне змије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Престрављени</a:t>
            </a:r>
            <a:r>
              <a:rPr lang="ru-RU" sz="6400" dirty="0"/>
              <a:t>  напустише острво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Та </a:t>
            </a:r>
            <a:r>
              <a:rPr lang="ru-RU" sz="6400" dirty="0"/>
              <a:t>иста икона </a:t>
            </a:r>
            <a:r>
              <a:rPr lang="ru-RU" sz="6400" dirty="0" smtClean="0"/>
              <a:t>још </a:t>
            </a:r>
            <a:r>
              <a:rPr lang="ru-RU" sz="6400" dirty="0"/>
              <a:t>стоји тамо</a:t>
            </a:r>
            <a:r>
              <a:rPr lang="ru-RU" sz="6400" dirty="0" smtClean="0"/>
              <a:t>,</a:t>
            </a:r>
            <a:r>
              <a:rPr lang="sr-Latn-RS" sz="6400" dirty="0" smtClean="0"/>
              <a:t> </a:t>
            </a:r>
            <a:r>
              <a:rPr lang="ru-RU" sz="6400" dirty="0" smtClean="0"/>
              <a:t>а </a:t>
            </a:r>
            <a:r>
              <a:rPr lang="ru-RU" sz="6400" dirty="0"/>
              <a:t>змије отровнице </a:t>
            </a:r>
            <a:r>
              <a:rPr lang="ru-RU" sz="6400" dirty="0" smtClean="0"/>
              <a:t>на </a:t>
            </a:r>
            <a:r>
              <a:rPr lang="ru-RU" sz="6400" dirty="0"/>
              <a:t>тај дан силазе са </a:t>
            </a:r>
            <a:r>
              <a:rPr lang="ru-RU" sz="6400" dirty="0" smtClean="0"/>
              <a:t>планина,</a:t>
            </a:r>
            <a:r>
              <a:rPr lang="sr-Latn-RS" sz="6400" dirty="0" smtClean="0"/>
              <a:t> </a:t>
            </a:r>
            <a:r>
              <a:rPr lang="ru-RU" sz="6400" dirty="0" smtClean="0"/>
              <a:t>али </a:t>
            </a:r>
            <a:r>
              <a:rPr lang="ru-RU" sz="6400" dirty="0"/>
              <a:t>ником не наносе штету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Људи </a:t>
            </a:r>
            <a:r>
              <a:rPr lang="ru-RU" sz="6400" dirty="0"/>
              <a:t>се питају зашто се змије тако понашају? </a:t>
            </a:r>
            <a:r>
              <a:rPr lang="ru-RU" sz="6400" dirty="0" smtClean="0"/>
              <a:t>Можда </a:t>
            </a:r>
            <a:r>
              <a:rPr lang="ru-RU" sz="6400" dirty="0"/>
              <a:t>се ово дешава да би подсетило душе људске да постоји Божја љубав и вечни живот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То </a:t>
            </a:r>
            <a:r>
              <a:rPr lang="ru-RU" sz="6400" dirty="0"/>
              <a:t>је сведочанство непролазне благодати</a:t>
            </a:r>
            <a:r>
              <a:rPr lang="ru-RU" sz="6400" dirty="0" smtClean="0"/>
              <a:t>.</a:t>
            </a:r>
            <a:r>
              <a:rPr lang="sr-Latn-RS" sz="6400" dirty="0" smtClean="0"/>
              <a:t> </a:t>
            </a:r>
            <a:r>
              <a:rPr lang="ru-RU" sz="6400" dirty="0" smtClean="0"/>
              <a:t>ЧУДО </a:t>
            </a:r>
            <a:r>
              <a:rPr lang="ru-RU" sz="6400" dirty="0"/>
              <a:t>стално сведочи да је Творац жив и да нас воли.</a:t>
            </a:r>
          </a:p>
          <a:p>
            <a:pPr marL="0" indent="0">
              <a:buNone/>
            </a:pPr>
            <a:r>
              <a:rPr lang="ru-RU" sz="6400" dirty="0"/>
              <a:t>У Грчкој на острву Андросу је икона мајке Божије која реагује на догађаје у </a:t>
            </a:r>
            <a:r>
              <a:rPr lang="ru-RU" sz="6400" dirty="0" smtClean="0"/>
              <a:t>свету.</a:t>
            </a:r>
            <a:r>
              <a:rPr lang="sr-Latn-RS" sz="6400" dirty="0" smtClean="0"/>
              <a:t> </a:t>
            </a:r>
            <a:r>
              <a:rPr lang="ru-RU" sz="6400" dirty="0" smtClean="0"/>
              <a:t>У </a:t>
            </a:r>
            <a:r>
              <a:rPr lang="ru-RU" sz="6400" dirty="0"/>
              <a:t>априлу </a:t>
            </a:r>
            <a:r>
              <a:rPr lang="ru-RU" sz="6400" dirty="0" smtClean="0"/>
              <a:t>1936. год </a:t>
            </a:r>
            <a:r>
              <a:rPr lang="ru-RU" sz="6400" dirty="0"/>
              <a:t>старешина манастира уочава капљице крви које су се појавиле на икони</a:t>
            </a:r>
            <a:r>
              <a:rPr lang="ru-RU" sz="6400" dirty="0" smtClean="0"/>
              <a:t>,</a:t>
            </a:r>
            <a:r>
              <a:rPr lang="sr-Latn-RS" sz="6400" dirty="0" smtClean="0"/>
              <a:t> </a:t>
            </a:r>
            <a:r>
              <a:rPr lang="ru-RU" sz="6400" dirty="0" smtClean="0"/>
              <a:t>као </a:t>
            </a:r>
            <a:r>
              <a:rPr lang="ru-RU" sz="6400" dirty="0"/>
              <a:t>и точење </a:t>
            </a:r>
            <a:r>
              <a:rPr lang="ru-RU" sz="6400" dirty="0" smtClean="0"/>
              <a:t>ко</a:t>
            </a:r>
            <a:r>
              <a:rPr lang="sr-Latn-RS" sz="6400" dirty="0" smtClean="0"/>
              <a:t>j</a:t>
            </a:r>
            <a:r>
              <a:rPr lang="ru-RU" sz="6400" dirty="0" smtClean="0"/>
              <a:t>е </a:t>
            </a:r>
            <a:r>
              <a:rPr lang="sr-Cyrl-RS" sz="6400" dirty="0"/>
              <a:t>и</a:t>
            </a:r>
            <a:r>
              <a:rPr lang="ru-RU" sz="6400" dirty="0" smtClean="0"/>
              <a:t>з </a:t>
            </a:r>
            <a:r>
              <a:rPr lang="ru-RU" sz="6400" dirty="0"/>
              <a:t>дана у </a:t>
            </a:r>
            <a:r>
              <a:rPr lang="ru-RU" sz="6400" dirty="0" smtClean="0"/>
              <a:t>дан</a:t>
            </a:r>
            <a:r>
              <a:rPr lang="sr-Latn-RS" sz="6400" dirty="0" smtClean="0"/>
              <a:t> </a:t>
            </a:r>
            <a:r>
              <a:rPr lang="ru-RU" sz="6400" dirty="0" smtClean="0"/>
              <a:t>све </a:t>
            </a:r>
            <a:r>
              <a:rPr lang="ru-RU" sz="6400" dirty="0"/>
              <a:t>је очигледније</a:t>
            </a:r>
            <a:r>
              <a:rPr lang="ru-RU" sz="6400" dirty="0" smtClean="0"/>
              <a:t>. И </a:t>
            </a:r>
            <a:r>
              <a:rPr lang="ru-RU" sz="6400" dirty="0"/>
              <a:t>тада се светом преноси страшна вест о експлозији у Чернобилу</a:t>
            </a:r>
            <a:r>
              <a:rPr lang="ru-RU" sz="6400" dirty="0" smtClean="0"/>
              <a:t>. Тај </a:t>
            </a:r>
            <a:r>
              <a:rPr lang="ru-RU" sz="6400" dirty="0"/>
              <a:t>догађај доноси смрт и глад целој Европи</a:t>
            </a:r>
            <a:r>
              <a:rPr lang="ru-RU" sz="6400" dirty="0" smtClean="0"/>
              <a:t>.</a:t>
            </a:r>
          </a:p>
          <a:p>
            <a:pPr marL="0" indent="0">
              <a:buNone/>
            </a:pPr>
            <a:r>
              <a:rPr lang="ru-RU" sz="6400" dirty="0"/>
              <a:t>Те иконе нису само </a:t>
            </a:r>
            <a:r>
              <a:rPr lang="ru-RU" sz="6400" dirty="0" smtClean="0"/>
              <a:t>слике</a:t>
            </a:r>
            <a:r>
              <a:rPr lang="ru-RU" sz="6400" dirty="0"/>
              <a:t> </a:t>
            </a:r>
            <a:r>
              <a:rPr lang="ru-RU" sz="6400" dirty="0" smtClean="0"/>
              <a:t>већ </a:t>
            </a:r>
            <a:r>
              <a:rPr lang="ru-RU" sz="6400" dirty="0"/>
              <a:t>светиње које </a:t>
            </a:r>
            <a:r>
              <a:rPr lang="ru-RU" sz="6400" dirty="0" smtClean="0"/>
              <a:t>постоје </a:t>
            </a:r>
            <a:r>
              <a:rPr lang="ru-RU" sz="6400" dirty="0"/>
              <a:t>у </a:t>
            </a:r>
            <a:r>
              <a:rPr lang="ru-RU" sz="6400" dirty="0" smtClean="0"/>
              <a:t>нашем </a:t>
            </a:r>
          </a:p>
          <a:p>
            <a:pPr marL="0" indent="0">
              <a:buNone/>
            </a:pPr>
            <a:r>
              <a:rPr lang="ru-RU" sz="6400" dirty="0"/>
              <a:t>м</a:t>
            </a:r>
            <a:r>
              <a:rPr lang="ru-RU" sz="6400" dirty="0" smtClean="0"/>
              <a:t>атеријалном свету.</a:t>
            </a:r>
          </a:p>
          <a:p>
            <a:pPr marL="0" indent="0">
              <a:buNone/>
            </a:pPr>
            <a:r>
              <a:rPr lang="ru-RU" sz="6400" dirty="0"/>
              <a:t>Благодатни Огањ сваке године се </a:t>
            </a:r>
            <a:r>
              <a:rPr lang="ru-RU" sz="6400" dirty="0" smtClean="0"/>
              <a:t>појављује </a:t>
            </a:r>
            <a:r>
              <a:rPr lang="ru-RU" sz="6400" dirty="0"/>
              <a:t>у </a:t>
            </a:r>
            <a:r>
              <a:rPr lang="ru-RU" sz="6400" dirty="0" smtClean="0"/>
              <a:t>Јерусалиму</a:t>
            </a:r>
          </a:p>
          <a:p>
            <a:pPr marL="0" indent="0">
              <a:buNone/>
            </a:pPr>
            <a:r>
              <a:rPr lang="ru-RU" sz="6400" dirty="0" smtClean="0"/>
              <a:t>на </a:t>
            </a:r>
            <a:r>
              <a:rPr lang="ru-RU" sz="6400" dirty="0"/>
              <a:t>гробу Господњем – </a:t>
            </a:r>
            <a:r>
              <a:rPr lang="ru-RU" sz="6400" dirty="0" smtClean="0"/>
              <a:t>није </a:t>
            </a:r>
            <a:r>
              <a:rPr lang="ru-RU" sz="6400" dirty="0"/>
              <a:t>материјални </a:t>
            </a:r>
            <a:r>
              <a:rPr lang="ru-RU" sz="6400" dirty="0" smtClean="0"/>
              <a:t>– он </a:t>
            </a:r>
            <a:r>
              <a:rPr lang="ru-RU" sz="6400" dirty="0"/>
              <a:t>у првим </a:t>
            </a:r>
            <a:r>
              <a:rPr lang="ru-RU" sz="6400" dirty="0" smtClean="0"/>
              <a:t>тренутцима</a:t>
            </a:r>
          </a:p>
          <a:p>
            <a:pPr marL="0" indent="0">
              <a:buNone/>
            </a:pPr>
            <a:r>
              <a:rPr lang="ru-RU" sz="6400" dirty="0" smtClean="0"/>
              <a:t> уопште </a:t>
            </a:r>
            <a:r>
              <a:rPr lang="ru-RU" sz="6400" dirty="0"/>
              <a:t>не пече</a:t>
            </a:r>
            <a:r>
              <a:rPr lang="ru-RU" sz="6400" dirty="0" smtClean="0"/>
              <a:t>, нити </a:t>
            </a:r>
            <a:r>
              <a:rPr lang="ru-RU" sz="6400" dirty="0"/>
              <a:t>може с њима ишта да се </a:t>
            </a:r>
            <a:r>
              <a:rPr lang="ru-RU" sz="6400" dirty="0" smtClean="0"/>
              <a:t>упали.</a:t>
            </a:r>
            <a:endParaRPr lang="ru-RU" sz="800" dirty="0"/>
          </a:p>
          <a:p>
            <a:r>
              <a:rPr lang="ru-RU" sz="800" b="1" dirty="0"/>
              <a:t> </a:t>
            </a:r>
            <a:endParaRPr lang="ru-RU" sz="800" dirty="0"/>
          </a:p>
          <a:p>
            <a:r>
              <a:rPr lang="ru-RU" sz="800" dirty="0"/>
              <a:t/>
            </a:r>
            <a:br>
              <a:rPr lang="ru-RU" sz="800" dirty="0"/>
            </a:br>
            <a:endParaRPr lang="ru-RU" sz="6400" dirty="0"/>
          </a:p>
          <a:p>
            <a:r>
              <a:rPr lang="ru-RU" sz="800" dirty="0"/>
              <a:t/>
            </a:r>
            <a:br>
              <a:rPr lang="ru-RU" sz="800" dirty="0"/>
            </a:br>
            <a:endParaRPr lang="ru-RU" sz="6400" dirty="0" smtClean="0"/>
          </a:p>
          <a:p>
            <a:pPr marL="0" indent="0">
              <a:buNone/>
            </a:pPr>
            <a:r>
              <a:rPr lang="ru-RU" sz="6400" dirty="0"/>
              <a:t/>
            </a:r>
            <a:br>
              <a:rPr lang="ru-RU" sz="6400" dirty="0"/>
            </a:br>
            <a:endParaRPr lang="en-US" sz="6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676" y="4082300"/>
            <a:ext cx="1575412" cy="20975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129" y="4306122"/>
            <a:ext cx="2837206" cy="188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2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892" y="769122"/>
            <a:ext cx="8485973" cy="1102407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ЧУДА ПРЕСВЕТЕ БОГОРОДИЦЕ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395" y="1743342"/>
            <a:ext cx="10554057" cy="4392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/>
              <a:t>Руску земљу са свих страна чувају и благосиљају и ограђују чудотворне </a:t>
            </a:r>
            <a:r>
              <a:rPr lang="ru-RU" sz="1600" b="1" dirty="0" smtClean="0"/>
              <a:t>иконе</a:t>
            </a:r>
            <a:r>
              <a:rPr lang="ru-RU" sz="1600" b="1" dirty="0"/>
              <a:t> </a:t>
            </a:r>
            <a:r>
              <a:rPr lang="ru-RU" sz="1600" b="1" dirty="0" smtClean="0"/>
              <a:t>Мајке Божје</a:t>
            </a:r>
            <a:r>
              <a:rPr lang="ru-RU" sz="1600" b="1" dirty="0"/>
              <a:t> </a:t>
            </a:r>
            <a:r>
              <a:rPr lang="ru-RU" sz="1600" b="1" dirty="0" smtClean="0"/>
              <a:t>(</a:t>
            </a:r>
            <a:r>
              <a:rPr lang="ru-RU" sz="1600" b="1" dirty="0"/>
              <a:t>Владимирска</a:t>
            </a:r>
            <a:r>
              <a:rPr lang="ru-RU" sz="1600" b="1" dirty="0" smtClean="0"/>
              <a:t>, Тихвинска, Почеавска, Смоленска, Казанска, Иверска</a:t>
            </a:r>
            <a:r>
              <a:rPr lang="ru-RU" sz="1600" b="1" dirty="0"/>
              <a:t>...)                        </a:t>
            </a: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У Другом светском рату Хитлер је имао за циљ уништење </a:t>
            </a:r>
            <a:r>
              <a:rPr lang="ru-RU" sz="1600" b="1" dirty="0" smtClean="0"/>
              <a:t>Русије,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њеног </a:t>
            </a:r>
            <a:r>
              <a:rPr lang="ru-RU" sz="1600" b="1" dirty="0"/>
              <a:t>народа и брисање са земље свега што је руско</a:t>
            </a:r>
            <a:r>
              <a:rPr lang="ru-RU" sz="1600" b="1" dirty="0" smtClean="0"/>
              <a:t>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Тада </a:t>
            </a:r>
            <a:r>
              <a:rPr lang="ru-RU" sz="1600" b="1" dirty="0"/>
              <a:t>се десило нешто веома значајноза судбину Русије</a:t>
            </a:r>
            <a:r>
              <a:rPr lang="ru-RU" sz="1600" b="1" dirty="0" smtClean="0"/>
              <a:t>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Била </a:t>
            </a:r>
            <a:r>
              <a:rPr lang="ru-RU" sz="1600" b="1" dirty="0"/>
              <a:t>је зима  1941</a:t>
            </a:r>
            <a:r>
              <a:rPr lang="ru-RU" sz="1600" b="1" dirty="0" smtClean="0"/>
              <a:t>, Немци </a:t>
            </a:r>
            <a:r>
              <a:rPr lang="ru-RU" sz="1600" b="1" dirty="0"/>
              <a:t>су наступали ка Москви</a:t>
            </a:r>
            <a:r>
              <a:rPr lang="ru-RU" sz="1600" b="1" dirty="0" smtClean="0"/>
              <a:t>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Митрополит </a:t>
            </a:r>
            <a:r>
              <a:rPr lang="ru-RU" sz="1600" b="1" dirty="0"/>
              <a:t>литванских гора Илија решио је да се затвори и да моли мајку Божју да му открије на који начи је могуће да се русија спасе</a:t>
            </a:r>
            <a:r>
              <a:rPr lang="ru-RU" sz="1600" b="1" dirty="0" smtClean="0"/>
              <a:t>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Спустио </a:t>
            </a:r>
            <a:r>
              <a:rPr lang="ru-RU" sz="1600" b="1" dirty="0"/>
              <a:t>се у катакомбу где није допирао ни један звук са земље</a:t>
            </a:r>
            <a:r>
              <a:rPr lang="ru-RU" sz="1600" b="1" dirty="0" smtClean="0"/>
              <a:t>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Након </a:t>
            </a:r>
            <a:r>
              <a:rPr lang="ru-RU" sz="1600" b="1" dirty="0"/>
              <a:t>тридневне молитве открила му је сама Богородица да ће се Русија спасти ако се отворе сви храмови</a:t>
            </a:r>
            <a:r>
              <a:rPr lang="ru-RU" sz="1600" b="1" dirty="0" smtClean="0"/>
              <a:t>,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духовне </a:t>
            </a:r>
            <a:r>
              <a:rPr lang="ru-RU" sz="1600" b="1" dirty="0"/>
              <a:t>академије</a:t>
            </a:r>
            <a:r>
              <a:rPr lang="ru-RU" sz="1600" b="1" dirty="0" smtClean="0"/>
              <a:t>,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свештеници </a:t>
            </a:r>
            <a:r>
              <a:rPr lang="ru-RU" sz="1600" b="1" dirty="0"/>
              <a:t>да се врате са фронтова и логора</a:t>
            </a:r>
            <a:r>
              <a:rPr lang="ru-RU" sz="1600" b="1" dirty="0" smtClean="0"/>
              <a:t>,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да </a:t>
            </a:r>
            <a:r>
              <a:rPr lang="ru-RU" sz="1600" b="1" dirty="0"/>
              <a:t>се изнесе Казанска икона у литији и пренесе око града</a:t>
            </a:r>
            <a:r>
              <a:rPr lang="ru-RU" sz="1600" b="1" dirty="0" smtClean="0"/>
              <a:t>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Тада </a:t>
            </a:r>
            <a:r>
              <a:rPr lang="ru-RU" sz="1600" b="1" dirty="0"/>
              <a:t>ни један непријатељски војник неће ступити на његово тло</a:t>
            </a:r>
            <a:r>
              <a:rPr lang="ru-RU" sz="1600" b="1" dirty="0" smtClean="0"/>
              <a:t>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Немачки </a:t>
            </a:r>
            <a:r>
              <a:rPr lang="ru-RU" sz="1600" b="1" dirty="0"/>
              <a:t>пораз пред 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Москвом </a:t>
            </a:r>
            <a:r>
              <a:rPr lang="ru-RU" sz="1600" b="1" dirty="0"/>
              <a:t>био је велико </a:t>
            </a:r>
            <a:r>
              <a:rPr lang="ru-RU" sz="1600" b="1" dirty="0" smtClean="0"/>
              <a:t>чудо.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Ни </a:t>
            </a:r>
            <a:r>
              <a:rPr lang="ru-RU" sz="1600" b="1" dirty="0"/>
              <a:t>данас истраживачи Другог светског рата незнају зашто немци у јесен 1941 нису заузели Лењиград</a:t>
            </a:r>
            <a:r>
              <a:rPr lang="ru-RU" sz="1600" b="1" dirty="0" smtClean="0"/>
              <a:t>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Митрополит </a:t>
            </a:r>
            <a:r>
              <a:rPr lang="ru-RU" sz="1600" b="1" dirty="0"/>
              <a:t>Алексеј је из авиона покропио светом водом круг око Лењиграда</a:t>
            </a:r>
            <a:r>
              <a:rPr lang="ru-RU" sz="1600" b="1" dirty="0" smtClean="0"/>
              <a:t>.</a:t>
            </a:r>
            <a:r>
              <a:rPr lang="sr-Latn-RS" sz="1600" b="1" dirty="0" smtClean="0"/>
              <a:t> </a:t>
            </a:r>
            <a:r>
              <a:rPr lang="ru-RU" sz="1600" b="1" dirty="0" smtClean="0"/>
              <a:t>Немци </a:t>
            </a:r>
            <a:r>
              <a:rPr lang="ru-RU" sz="1600" b="1" dirty="0"/>
              <a:t>су били као укопани</a:t>
            </a:r>
            <a:r>
              <a:rPr lang="ru-RU" sz="1600" b="1" dirty="0" smtClean="0"/>
              <a:t>.</a:t>
            </a:r>
            <a:endParaRPr lang="ru-RU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439" y="4727426"/>
            <a:ext cx="2503917" cy="14084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112" y="4668296"/>
            <a:ext cx="1256986" cy="152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5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666" y="760575"/>
            <a:ext cx="10536965" cy="5443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b="1" dirty="0"/>
              <a:t>Немци су у паници бежали испред Москве</a:t>
            </a:r>
            <a:r>
              <a:rPr lang="ru-RU" sz="1900" b="1" dirty="0" smtClean="0"/>
              <a:t>, бацајући </a:t>
            </a:r>
            <a:r>
              <a:rPr lang="ru-RU" sz="1900" b="1" dirty="0"/>
              <a:t>оружје</a:t>
            </a:r>
            <a:r>
              <a:rPr lang="ru-RU" sz="1900" b="1" dirty="0" smtClean="0"/>
              <a:t>. Нико </a:t>
            </a:r>
            <a:r>
              <a:rPr lang="ru-RU" sz="1900" b="1" dirty="0"/>
              <a:t>није могао да схвати зашто кад је пут био отворен за Москву.</a:t>
            </a:r>
            <a:endParaRPr lang="ru-RU" sz="1900" dirty="0"/>
          </a:p>
          <a:p>
            <a:pPr marL="0" indent="0">
              <a:buNone/>
            </a:pPr>
            <a:r>
              <a:rPr lang="ru-RU" sz="1900" b="1" dirty="0"/>
              <a:t>Казанска икона је ношена по фронту</a:t>
            </a:r>
            <a:r>
              <a:rPr lang="ru-RU" sz="1900" b="1" dirty="0" smtClean="0"/>
              <a:t>. У </a:t>
            </a:r>
            <a:r>
              <a:rPr lang="ru-RU" sz="1900" b="1" dirty="0"/>
              <a:t>времње јуриша на Кенинсберг </a:t>
            </a:r>
            <a:r>
              <a:rPr lang="ru-RU" sz="1900" b="1" dirty="0" smtClean="0"/>
              <a:t>1944. </a:t>
            </a:r>
            <a:r>
              <a:rPr lang="ru-RU" sz="1900" b="1" dirty="0"/>
              <a:t>дошли су </a:t>
            </a:r>
            <a:r>
              <a:rPr lang="ru-RU" sz="1900" b="1" dirty="0" smtClean="0"/>
              <a:t>свештеници</a:t>
            </a:r>
            <a:r>
              <a:rPr lang="ru-RU" sz="1900" b="1" dirty="0"/>
              <a:t>  са Казанском </a:t>
            </a:r>
            <a:r>
              <a:rPr lang="ru-RU" sz="1900" b="1" dirty="0" smtClean="0"/>
              <a:t>иконом, одслуживши </a:t>
            </a:r>
            <a:r>
              <a:rPr lang="ru-RU" sz="1900" b="1" dirty="0"/>
              <a:t>молебан пошли су право према борбеној линији. Војска је мислила да ће их </a:t>
            </a:r>
            <a:r>
              <a:rPr lang="ru-RU" sz="1900" b="1" dirty="0" smtClean="0"/>
              <a:t>све </a:t>
            </a:r>
            <a:r>
              <a:rPr lang="ru-RU" sz="1900" b="1" dirty="0"/>
              <a:t>побити</a:t>
            </a:r>
            <a:r>
              <a:rPr lang="ru-RU" sz="1900" b="1" dirty="0" smtClean="0"/>
              <a:t>. Десило </a:t>
            </a:r>
            <a:r>
              <a:rPr lang="ru-RU" sz="1900" b="1" dirty="0"/>
              <a:t>се нешто невероватно</a:t>
            </a:r>
            <a:r>
              <a:rPr lang="ru-RU" sz="1900" b="1" dirty="0" smtClean="0"/>
              <a:t>. Немци </a:t>
            </a:r>
            <a:r>
              <a:rPr lang="ru-RU" sz="1900" b="1" dirty="0"/>
              <a:t>су </a:t>
            </a:r>
            <a:r>
              <a:rPr lang="ru-RU" sz="1900" b="1" dirty="0" smtClean="0"/>
              <a:t>редали </a:t>
            </a:r>
            <a:r>
              <a:rPr lang="ru-RU" sz="1900" b="1" dirty="0"/>
              <a:t>оружје</a:t>
            </a:r>
            <a:r>
              <a:rPr lang="ru-RU" sz="1900" b="1" dirty="0" smtClean="0"/>
              <a:t>. На </a:t>
            </a:r>
            <a:r>
              <a:rPr lang="ru-RU" sz="1900" b="1" dirty="0"/>
              <a:t>небу немачка војска видела је Богородицу пред којом су падали на колена схвативши ко помаже Русију.</a:t>
            </a:r>
            <a:endParaRPr lang="ru-RU" sz="1900" dirty="0"/>
          </a:p>
          <a:p>
            <a:pPr marL="0" indent="0">
              <a:buNone/>
            </a:pPr>
            <a:r>
              <a:rPr lang="ru-RU" sz="1900" b="1" dirty="0"/>
              <a:t>Данас Казанска икона привлачи овим чудом-осушени љиљани цветају тачно на Свету </a:t>
            </a:r>
            <a:r>
              <a:rPr lang="ru-RU" sz="1900" b="1" dirty="0" smtClean="0"/>
              <a:t>тројицу (</a:t>
            </a:r>
            <a:r>
              <a:rPr lang="ru-RU" sz="1900" b="1" dirty="0"/>
              <a:t>који је покретни празник</a:t>
            </a:r>
            <a:r>
              <a:rPr lang="ru-RU" sz="1900" b="1" dirty="0" smtClean="0"/>
              <a:t>) затим </a:t>
            </a:r>
            <a:r>
              <a:rPr lang="ru-RU" sz="1900" b="1" dirty="0"/>
              <a:t>се суше и поново се расцветавају.</a:t>
            </a:r>
            <a:endParaRPr lang="ru-RU" sz="1900" dirty="0"/>
          </a:p>
          <a:p>
            <a:pPr marL="0" indent="0">
              <a:buNone/>
            </a:pPr>
            <a:r>
              <a:rPr lang="ru-RU" sz="1900" b="1" dirty="0" smtClean="0"/>
              <a:t>1395. год </a:t>
            </a:r>
            <a:r>
              <a:rPr lang="ru-RU" sz="1900" b="1" dirty="0"/>
              <a:t>на дан празника Владимирске иконе Мајке Божје Тамерлан се повукао из Русије</a:t>
            </a:r>
            <a:r>
              <a:rPr lang="ru-RU" sz="1900" b="1" dirty="0" smtClean="0"/>
              <a:t>, у </a:t>
            </a:r>
            <a:r>
              <a:rPr lang="ru-RU" sz="1900" b="1" dirty="0"/>
              <a:t>сну му се јавила Богородица и то од њега </a:t>
            </a:r>
            <a:r>
              <a:rPr lang="ru-RU" sz="1900" b="1" dirty="0" smtClean="0"/>
              <a:t>затражила. На </a:t>
            </a:r>
            <a:r>
              <a:rPr lang="ru-RU" sz="1900" b="1" dirty="0"/>
              <a:t>исти дан </a:t>
            </a:r>
            <a:r>
              <a:rPr lang="ru-RU" sz="1900" b="1" dirty="0" smtClean="0"/>
              <a:t>1812. год догодила </a:t>
            </a:r>
            <a:r>
              <a:rPr lang="ru-RU" sz="1900" b="1" dirty="0"/>
              <a:t>се знаменита Бородинска битка</a:t>
            </a:r>
            <a:r>
              <a:rPr lang="ru-RU" sz="1900" b="1" dirty="0" smtClean="0"/>
              <a:t>, на </a:t>
            </a:r>
            <a:r>
              <a:rPr lang="ru-RU" sz="1900" b="1" dirty="0"/>
              <a:t>исти </a:t>
            </a:r>
            <a:r>
              <a:rPr lang="ru-RU" sz="1900" b="1" dirty="0" smtClean="0"/>
              <a:t>дан</a:t>
            </a:r>
            <a:r>
              <a:rPr lang="ru-RU" sz="1900" b="1" dirty="0"/>
              <a:t> ослобођен Кијев мајка свих руских градова у Другом Светском рату.</a:t>
            </a:r>
            <a:endParaRPr lang="ru-RU" sz="1900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6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1764" y="759528"/>
            <a:ext cx="4614730" cy="897943"/>
          </a:xfrm>
        </p:spPr>
        <p:txBody>
          <a:bodyPr/>
          <a:lstStyle/>
          <a:p>
            <a:r>
              <a:rPr lang="sr-Cyrl-RS" dirty="0" smtClean="0"/>
              <a:t>Позлаћене иконе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85745" y="2126660"/>
            <a:ext cx="10126767" cy="305520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На стотине верника из читаве Македоније похрлило је у православну цркву</a:t>
            </a:r>
            <a:endParaRPr kumimoji="0" lang="sr-Cyrl-RS" sz="1600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Светог Димитрија у Скопљу да види чудо - иконе које су почеле да сијају, </a:t>
            </a:r>
            <a:endParaRPr kumimoji="0" lang="sr-Cyrl-RS" sz="1600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за сада из непознатих разлога. Према тврдњама свештеника цркве Светог Димитрија, </a:t>
            </a:r>
            <a:endParaRPr kumimoji="0" lang="sr-Cyrl-RS" sz="1600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иконе и фреске у православној цркви</a:t>
            </a:r>
            <a:r>
              <a:rPr kumimoji="0" lang="sr-Cyrl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 </a:t>
            </a: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почеле су да сијају и изгледају као да их је неко чистио.</a:t>
            </a:r>
            <a:endParaRPr kumimoji="0" lang="sr-Cyrl-RS" sz="1600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 Малинов је рекао да је од јутрос уочио појаву, да је половина иконе већ очишћена</a:t>
            </a:r>
            <a:endParaRPr kumimoji="0" lang="sr-Cyrl-RS" sz="1600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 и да се прво појављује црвена боја која прелази у златну. „Можете видети иконе како се исто </a:t>
            </a:r>
            <a:endParaRPr kumimoji="0" lang="sr-Cyrl-RS" sz="1600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чисте од врха према доле“, рекао је Малинов.</a:t>
            </a:r>
            <a:r>
              <a:rPr kumimoji="0" lang="sr-Cyrl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 </a:t>
            </a: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Новинар АФП је рекао да је посматрао иконе и </a:t>
            </a:r>
            <a:endParaRPr kumimoji="0" lang="sr-Cyrl-RS" sz="1600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да ће, док их посматрате, изгледа да поставе све светлиј</a:t>
            </a:r>
            <a:r>
              <a:rPr kumimoji="0" lang="sr-Cyrl-RS" sz="16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</a:rPr>
              <a:t>е.</a:t>
            </a:r>
          </a:p>
          <a:p>
            <a:pPr marL="0" indent="0">
              <a:buNone/>
            </a:pPr>
            <a:r>
              <a:rPr lang="en-US" sz="1600" dirty="0">
                <a:hlinkClick r:id="rId2"/>
              </a:rPr>
              <a:t/>
            </a:r>
            <a:br>
              <a:rPr lang="en-US" sz="1600" dirty="0">
                <a:hlinkClick r:id="rId2"/>
              </a:rPr>
            </a:br>
            <a:r>
              <a:rPr lang="en-US" sz="1600" b="1" dirty="0" err="1">
                <a:hlinkClick r:id="rId2"/>
              </a:rPr>
              <a:t>Cudo</a:t>
            </a:r>
            <a:r>
              <a:rPr lang="en-US" sz="1600" b="1" dirty="0">
                <a:hlinkClick r:id="rId2"/>
              </a:rPr>
              <a:t> u </a:t>
            </a:r>
            <a:r>
              <a:rPr lang="en-US" sz="1600" b="1" dirty="0" err="1">
                <a:hlinkClick r:id="rId2"/>
              </a:rPr>
              <a:t>Crkvi</a:t>
            </a:r>
            <a:r>
              <a:rPr lang="en-US" sz="1600" b="1" dirty="0">
                <a:hlinkClick r:id="rId2"/>
              </a:rPr>
              <a:t> </a:t>
            </a:r>
            <a:r>
              <a:rPr lang="en-US" sz="1600" b="1" dirty="0" err="1">
                <a:hlinkClick r:id="rId2"/>
              </a:rPr>
              <a:t>Sv.Dimitrija</a:t>
            </a:r>
            <a:r>
              <a:rPr lang="en-US" sz="1600" b="1" dirty="0">
                <a:hlinkClick r:id="rId2"/>
              </a:rPr>
              <a:t> </a:t>
            </a:r>
            <a:r>
              <a:rPr lang="en-US" sz="1600" b="1" dirty="0" err="1">
                <a:hlinkClick r:id="rId2"/>
              </a:rPr>
              <a:t>Skoplje</a:t>
            </a:r>
            <a:r>
              <a:rPr lang="en-US" sz="1600" b="1" dirty="0">
                <a:hlinkClick r:id="rId2"/>
              </a:rPr>
              <a:t> 08.04.2012 </a:t>
            </a:r>
            <a:r>
              <a:rPr lang="en-US" sz="1600" b="1" dirty="0" smtClean="0">
                <a:hlinkClick r:id="rId2"/>
              </a:rPr>
              <a:t>– YouTube</a:t>
            </a:r>
            <a:endParaRPr lang="sr-Cyrl-RS" sz="1600" dirty="0" smtClean="0"/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sr-Latn-RS" sz="1600" dirty="0">
                <a:solidFill>
                  <a:srgbClr val="202124"/>
                </a:solidFill>
                <a:hlinkClick r:id="rId2"/>
              </a:rPr>
              <a:t>https://</a:t>
            </a:r>
            <a:r>
              <a:rPr lang="sr-Latn-RS" sz="1600" dirty="0" smtClean="0">
                <a:solidFill>
                  <a:srgbClr val="202124"/>
                </a:solidFill>
                <a:hlinkClick r:id="rId2"/>
              </a:rPr>
              <a:t>www.youtube.com/watch?v=H2rm3tZo36k</a:t>
            </a:r>
            <a:endParaRPr lang="sr-Cyrl-RS" sz="1600" dirty="0" smtClean="0">
              <a:solidFill>
                <a:srgbClr val="202124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sr-Latn-RS" sz="1600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081" y="759528"/>
            <a:ext cx="2596972" cy="17854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692" y="2636437"/>
            <a:ext cx="2570361" cy="17390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692" y="4464321"/>
            <a:ext cx="2615284" cy="1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8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ХВАЛА НА ПАЖЊИ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Анђела Тртовић 5-3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6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137</TotalTime>
  <Words>277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Чуда православља</vt:lpstr>
      <vt:lpstr>ЗНАЦИ ПРИСУСТВА ЦАРСТВА БОЖИЈЕГ</vt:lpstr>
      <vt:lpstr>  </vt:lpstr>
      <vt:lpstr>ЧУДА ПРЕСВЕТЕ БОГОРОДИЦЕ</vt:lpstr>
      <vt:lpstr> </vt:lpstr>
      <vt:lpstr>Позлаћене иконе</vt:lpstr>
      <vt:lpstr>ХВАЛА НА ПАЖЊИ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Чуда православије</dc:title>
  <dc:creator>Srđan Trtović</dc:creator>
  <cp:lastModifiedBy>Brankica Trtović</cp:lastModifiedBy>
  <cp:revision>16</cp:revision>
  <dcterms:created xsi:type="dcterms:W3CDTF">2021-02-11T14:09:26Z</dcterms:created>
  <dcterms:modified xsi:type="dcterms:W3CDTF">2021-02-12T14:51:50Z</dcterms:modified>
</cp:coreProperties>
</file>