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4"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1"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89" d="100"/>
          <a:sy n="89" d="100"/>
        </p:scale>
        <p:origin x="-120" y="-4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smtClean="0"/>
              <a:t>Click to edit Master title style</a:t>
            </a:r>
            <a:endParaRPr kumimoji="0" lang="en-US"/>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Date Placeholder 14"/>
          <p:cNvSpPr>
            <a:spLocks noGrp="1"/>
          </p:cNvSpPr>
          <p:nvPr>
            <p:ph type="dt" sz="half" idx="10"/>
          </p:nvPr>
        </p:nvSpPr>
        <p:spPr/>
        <p:txBody>
          <a:bodyPr/>
          <a:lstStyle/>
          <a:p>
            <a:fld id="{B463766F-F9CF-46A4-B662-8FDC914745BA}" type="datetimeFigureOut">
              <a:rPr lang="en-US" smtClean="0"/>
              <a:t>12/13/2020</a:t>
            </a:fld>
            <a:endParaRPr lang="en-US"/>
          </a:p>
        </p:txBody>
      </p:sp>
      <p:sp>
        <p:nvSpPr>
          <p:cNvPr id="16" name="Slide Number Placeholder 15"/>
          <p:cNvSpPr>
            <a:spLocks noGrp="1"/>
          </p:cNvSpPr>
          <p:nvPr>
            <p:ph type="sldNum" sz="quarter" idx="11"/>
          </p:nvPr>
        </p:nvSpPr>
        <p:spPr/>
        <p:txBody>
          <a:bodyPr/>
          <a:lstStyle/>
          <a:p>
            <a:fld id="{E23A66E7-F09D-41A1-91FB-16BDA479A316}" type="slidenum">
              <a:rPr lang="en-US" smtClean="0"/>
              <a:t>‹#›</a:t>
            </a:fld>
            <a:endParaRPr lang="en-US"/>
          </a:p>
        </p:txBody>
      </p:sp>
      <p:sp>
        <p:nvSpPr>
          <p:cNvPr id="17" name="Footer Placeholder 16"/>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4" name="Date Placeholder 13"/>
          <p:cNvSpPr>
            <a:spLocks noGrp="1"/>
          </p:cNvSpPr>
          <p:nvPr>
            <p:ph type="dt" sz="half" idx="14"/>
          </p:nvPr>
        </p:nvSpPr>
        <p:spPr/>
        <p:txBody>
          <a:bodyPr/>
          <a:lstStyle/>
          <a:p>
            <a:fld id="{B463766F-F9CF-46A4-B662-8FDC914745BA}" type="datetimeFigureOut">
              <a:rPr lang="en-US" smtClean="0"/>
              <a:t>12/13/2020</a:t>
            </a:fld>
            <a:endParaRPr lang="en-US"/>
          </a:p>
        </p:txBody>
      </p:sp>
      <p:sp>
        <p:nvSpPr>
          <p:cNvPr id="15" name="Slide Number Placeholder 14"/>
          <p:cNvSpPr>
            <a:spLocks noGrp="1"/>
          </p:cNvSpPr>
          <p:nvPr>
            <p:ph type="sldNum" sz="quarter" idx="15"/>
          </p:nvPr>
        </p:nvSpPr>
        <p:spPr/>
        <p:txBody>
          <a:bodyPr/>
          <a:lstStyle>
            <a:lvl1pPr algn="ctr">
              <a:defRPr/>
            </a:lvl1pPr>
          </a:lstStyle>
          <a:p>
            <a:fld id="{E23A66E7-F09D-41A1-91FB-16BDA479A316}" type="slidenum">
              <a:rPr lang="en-US" smtClean="0"/>
              <a:t>‹#›</a:t>
            </a:fld>
            <a:endParaRPr lang="en-US"/>
          </a:p>
        </p:txBody>
      </p:sp>
      <p:sp>
        <p:nvSpPr>
          <p:cNvPr id="16" name="Footer Placeholder 15"/>
          <p:cNvSpPr>
            <a:spLocks noGrp="1"/>
          </p:cNvSpPr>
          <p:nvPr>
            <p:ph type="ftr" sz="quarter" idx="16"/>
          </p:nvPr>
        </p:nvSpPr>
        <p:spPr/>
        <p:txBody>
          <a:bodyPr/>
          <a:lstStyle/>
          <a:p>
            <a:endParaRPr lang="en-US"/>
          </a:p>
        </p:txBody>
      </p:sp>
      <p:sp>
        <p:nvSpPr>
          <p:cNvPr id="17" name="Title 16"/>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B463766F-F9CF-46A4-B662-8FDC914745BA}" type="datetimeFigureOut">
              <a:rPr lang="en-US" smtClean="0"/>
              <a:t>12/13/2020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3A66E7-F09D-41A1-91FB-16BDA479A316}" type="slidenum">
              <a:rPr lang="en-US" smtClean="0"/>
              <a:t>‹#›</a:t>
            </a:fld>
            <a:endParaRPr lang="en-US"/>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B463766F-F9CF-46A4-B662-8FDC914745BA}" type="datetimeFigureOut">
              <a:rPr lang="en-US" smtClean="0"/>
              <a:t>12/13/2020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3A66E7-F09D-41A1-91FB-16BDA479A316}" type="slidenum">
              <a:rPr lang="en-US" smtClean="0"/>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E23A66E7-F09D-41A1-91FB-16BDA479A316}" type="slidenum">
              <a:rPr lang="en-US" smtClean="0"/>
              <a:t>‹#›</a:t>
            </a:fld>
            <a:endParaRPr lang="en-US"/>
          </a:p>
        </p:txBody>
      </p:sp>
      <p:sp>
        <p:nvSpPr>
          <p:cNvPr id="8" name="Footer Placeholder 7"/>
          <p:cNvSpPr>
            <a:spLocks noGrp="1"/>
          </p:cNvSpPr>
          <p:nvPr>
            <p:ph type="ftr" sz="quarter" idx="11"/>
          </p:nvPr>
        </p:nvSpPr>
        <p:spPr/>
        <p:txBody>
          <a:bodyPr/>
          <a:lstStyle/>
          <a:p>
            <a:endParaRPr lang="en-US"/>
          </a:p>
        </p:txBody>
      </p:sp>
      <p:sp>
        <p:nvSpPr>
          <p:cNvPr id="7" name="Date Placeholder 6"/>
          <p:cNvSpPr>
            <a:spLocks noGrp="1"/>
          </p:cNvSpPr>
          <p:nvPr>
            <p:ph type="dt" sz="half" idx="10"/>
          </p:nvPr>
        </p:nvSpPr>
        <p:spPr/>
        <p:txBody>
          <a:bodyPr/>
          <a:lstStyle/>
          <a:p>
            <a:fld id="{B463766F-F9CF-46A4-B662-8FDC914745BA}" type="datetimeFigureOut">
              <a:rPr lang="en-US" smtClean="0"/>
              <a:t>12/13/2020</a:t>
            </a:fld>
            <a:endParaRPr lang="en-US"/>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smtClean="0"/>
              <a:t>Click to edit Master title style</a:t>
            </a:r>
            <a:endParaRPr kumimoji="0"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463766F-F9CF-46A4-B662-8FDC914745BA}" type="datetimeFigureOut">
              <a:rPr lang="en-US" smtClean="0"/>
              <a:t>12/13/2020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23A66E7-F09D-41A1-91FB-16BDA479A316}" type="slidenum">
              <a:rPr lang="en-US" smtClean="0"/>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63766F-F9CF-46A4-B662-8FDC914745BA}" type="datetimeFigureOut">
              <a:rPr lang="en-US" smtClean="0"/>
              <a:t>12/13/2020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23A66E7-F09D-41A1-91FB-16BDA479A316}"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8" name="Date Placeholder 7"/>
          <p:cNvSpPr>
            <a:spLocks noGrp="1"/>
          </p:cNvSpPr>
          <p:nvPr>
            <p:ph type="dt" sz="half" idx="14"/>
          </p:nvPr>
        </p:nvSpPr>
        <p:spPr/>
        <p:txBody>
          <a:bodyPr/>
          <a:lstStyle/>
          <a:p>
            <a:fld id="{B463766F-F9CF-46A4-B662-8FDC914745BA}" type="datetimeFigureOut">
              <a:rPr lang="en-US" smtClean="0"/>
              <a:t>12/13/2020</a:t>
            </a:fld>
            <a:endParaRPr lang="en-US"/>
          </a:p>
        </p:txBody>
      </p:sp>
      <p:sp>
        <p:nvSpPr>
          <p:cNvPr id="9" name="Slide Number Placeholder 8"/>
          <p:cNvSpPr>
            <a:spLocks noGrp="1"/>
          </p:cNvSpPr>
          <p:nvPr>
            <p:ph type="sldNum" sz="quarter" idx="15"/>
          </p:nvPr>
        </p:nvSpPr>
        <p:spPr/>
        <p:txBody>
          <a:bodyPr/>
          <a:lstStyle/>
          <a:p>
            <a:fld id="{E23A66E7-F09D-41A1-91FB-16BDA479A316}" type="slidenum">
              <a:rPr lang="en-US" smtClean="0"/>
              <a:t>‹#›</a:t>
            </a:fld>
            <a:endParaRPr lang="en-US"/>
          </a:p>
        </p:txBody>
      </p:sp>
      <p:sp>
        <p:nvSpPr>
          <p:cNvPr id="10" name="Footer Placeholder 9"/>
          <p:cNvSpPr>
            <a:spLocks noGrp="1"/>
          </p:cNvSpPr>
          <p:nvPr>
            <p:ph type="ftr" sz="quarter" idx="16"/>
          </p:nvPr>
        </p:nvSpPr>
        <p:spPr/>
        <p:txBody>
          <a:body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smtClean="0"/>
              <a:t>Click icon to add picture</a:t>
            </a:r>
            <a:endParaRPr kumimoji="0" lang="en-US"/>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p:txBody>
          <a:bodyPr/>
          <a:lstStyle/>
          <a:p>
            <a:fld id="{B463766F-F9CF-46A4-B662-8FDC914745BA}" type="datetimeFigureOut">
              <a:rPr lang="en-US" smtClean="0"/>
              <a:t>12/13/2020</a:t>
            </a:fld>
            <a:endParaRPr lang="en-US"/>
          </a:p>
        </p:txBody>
      </p:sp>
      <p:sp>
        <p:nvSpPr>
          <p:cNvPr id="9" name="Slide Number Placeholder 8"/>
          <p:cNvSpPr>
            <a:spLocks noGrp="1"/>
          </p:cNvSpPr>
          <p:nvPr>
            <p:ph type="sldNum" sz="quarter" idx="11"/>
          </p:nvPr>
        </p:nvSpPr>
        <p:spPr/>
        <p:txBody>
          <a:bodyPr/>
          <a:lstStyle/>
          <a:p>
            <a:fld id="{E23A66E7-F09D-41A1-91FB-16BDA479A316}" type="slidenum">
              <a:rPr lang="en-US" smtClean="0"/>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463766F-F9CF-46A4-B662-8FDC914745BA}" type="datetimeFigureOut">
              <a:rPr lang="en-US" smtClean="0"/>
              <a:t>12/13/2020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3A66E7-F09D-41A1-91FB-16BDA479A316}"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463766F-F9CF-46A4-B662-8FDC914745BA}" type="datetimeFigureOut">
              <a:rPr lang="en-US" smtClean="0"/>
              <a:t>12/13/2020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3A66E7-F09D-41A1-91FB-16BDA479A316}"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B463766F-F9CF-46A4-B662-8FDC914745BA}" type="datetimeFigureOut">
              <a:rPr lang="en-US" smtClean="0"/>
              <a:t>12/13/2020</a:t>
            </a:fld>
            <a:endParaRPr lang="en-US"/>
          </a:p>
        </p:txBody>
      </p:sp>
      <p:sp>
        <p:nvSpPr>
          <p:cNvPr id="10" name="Footer Placehold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en-US"/>
          </a:p>
        </p:txBody>
      </p:sp>
      <p:sp>
        <p:nvSpPr>
          <p:cNvPr id="22" name="Slide Number Placeholder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E23A66E7-F09D-41A1-91FB-16BDA479A316}" type="slidenum">
              <a:rPr lang="en-US" smtClean="0"/>
              <a:t>‹#›</a:t>
            </a:fld>
            <a:endParaRPr lang="en-US"/>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en-US" smtClean="0"/>
              <a:t>Click to edit Master title style</a:t>
            </a:r>
            <a:endParaRPr kumimoji="0" lang="en-US"/>
          </a:p>
        </p:txBody>
      </p:sp>
    </p:spTree>
  </p:cSld>
  <p:clrMap bg1="dk1" tx1="lt1" bg2="dk2" tx2="lt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sr.wikipedia.org/wiki/%D0%98%D0%B7%D1%80%D0%B0%D0%B5%D0%BB" TargetMode="External"/><Relationship Id="rId2" Type="http://schemas.openxmlformats.org/officeDocument/2006/relationships/hyperlink" Target="https://sr.wikipedia.org/wiki/%D0%A5%D0%B5%D0%B1%D1%80%D0%B5%D1%98%D1%81%D0%BA%D0%B8_%D1%98%D0%B5%D0%B7%D0%B8%D0%BA" TargetMode="Externa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hyperlink" Target="https://sr.wikipedia.org/wiki/Prorok"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hyperlink" Target="https://www.youtube.com/watch?v=SJY--rXZApw"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fontScale="92500" lnSpcReduction="10000"/>
          </a:bodyPr>
          <a:lstStyle/>
          <a:p>
            <a:endParaRPr lang="sr-Cyrl-CS" dirty="0" smtClean="0"/>
          </a:p>
          <a:p>
            <a:endParaRPr lang="sr-Cyrl-CS" dirty="0"/>
          </a:p>
          <a:p>
            <a:r>
              <a:rPr lang="sr-Latn-CS" dirty="0" smtClean="0"/>
              <a:t>                          </a:t>
            </a:r>
            <a:r>
              <a:rPr lang="sr-Cyrl-CS" u="sng" dirty="0" smtClean="0">
                <a:solidFill>
                  <a:schemeClr val="tx1">
                    <a:lumMod val="85000"/>
                    <a:lumOff val="15000"/>
                  </a:schemeClr>
                </a:solidFill>
              </a:rPr>
              <a:t>Алекса Вујичић </a:t>
            </a:r>
            <a:r>
              <a:rPr lang="sr-Latn-CS" u="sng" dirty="0" smtClean="0">
                <a:solidFill>
                  <a:schemeClr val="tx1">
                    <a:lumMod val="85000"/>
                    <a:lumOff val="15000"/>
                  </a:schemeClr>
                </a:solidFill>
              </a:rPr>
              <a:t>V4</a:t>
            </a:r>
            <a:endParaRPr lang="en-US" u="sng" dirty="0">
              <a:solidFill>
                <a:schemeClr val="tx1">
                  <a:lumMod val="85000"/>
                  <a:lumOff val="15000"/>
                </a:schemeClr>
              </a:solidFill>
            </a:endParaRPr>
          </a:p>
        </p:txBody>
      </p:sp>
      <p:sp>
        <p:nvSpPr>
          <p:cNvPr id="2" name="Title 1"/>
          <p:cNvSpPr>
            <a:spLocks noGrp="1"/>
          </p:cNvSpPr>
          <p:nvPr>
            <p:ph type="ctrTitle"/>
          </p:nvPr>
        </p:nvSpPr>
        <p:spPr/>
        <p:txBody>
          <a:bodyPr>
            <a:normAutofit/>
          </a:bodyPr>
          <a:lstStyle/>
          <a:p>
            <a:r>
              <a:rPr lang="sr-Cyrl-CS" dirty="0" smtClean="0"/>
              <a:t>СВЕТИ   ПРОРОК   ИЛИЈА</a:t>
            </a:r>
            <a:br>
              <a:rPr lang="sr-Cyrl-CS" dirty="0" smtClean="0"/>
            </a:br>
            <a:r>
              <a:rPr lang="ru-RU" sz="1600" b="1" dirty="0" smtClean="0"/>
              <a:t>ОГЊЕНИ ЧОВЕЧЕ ПРОРОЧЕ ИЛИЈА,  ОГАЊ  БОГ   ТИ  ПОСЛА  ДА  УПАЛИШ  ЖРТВЕ</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v-ilija 2.jpg"/>
          <p:cNvPicPr>
            <a:picLocks noGrp="1" noChangeAspect="1"/>
          </p:cNvPicPr>
          <p:nvPr>
            <p:ph idx="1"/>
          </p:nvPr>
        </p:nvPicPr>
        <p:blipFill>
          <a:blip r:embed="rId2"/>
          <a:stretch>
            <a:fillRect/>
          </a:stretch>
        </p:blipFill>
        <p:spPr>
          <a:xfrm>
            <a:off x="3228975" y="1928812"/>
            <a:ext cx="2686050" cy="3762375"/>
          </a:xfrm>
        </p:spPr>
      </p:pic>
      <p:sp>
        <p:nvSpPr>
          <p:cNvPr id="2" name="Title 1"/>
          <p:cNvSpPr>
            <a:spLocks noGrp="1"/>
          </p:cNvSpPr>
          <p:nvPr>
            <p:ph type="title"/>
          </p:nvPr>
        </p:nvSpPr>
        <p:spPr/>
        <p:txBody>
          <a:bodyPr>
            <a:noAutofit/>
          </a:bodyPr>
          <a:lstStyle/>
          <a:p>
            <a:r>
              <a:rPr lang="sr-Cyrl-CS" sz="3600" dirty="0" smtClean="0"/>
              <a:t>Свети пророк Илија</a:t>
            </a:r>
            <a:br>
              <a:rPr lang="sr-Cyrl-CS" sz="3600" dirty="0" smtClean="0"/>
            </a:br>
            <a:r>
              <a:rPr lang="sr-Cyrl-CS" sz="3600" dirty="0" smtClean="0"/>
              <a:t>(око 875. пре Христа – 853. пре Христа)</a:t>
            </a:r>
            <a:endParaRPr lang="en-US" sz="3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None/>
            </a:pPr>
            <a:endParaRPr lang="ru-RU" b="1" dirty="0" smtClean="0"/>
          </a:p>
          <a:p>
            <a:r>
              <a:rPr lang="ru-RU" sz="2000" b="1" dirty="0" smtClean="0"/>
              <a:t>Илија</a:t>
            </a:r>
            <a:r>
              <a:rPr lang="ru-RU" sz="2000" dirty="0" smtClean="0"/>
              <a:t> или </a:t>
            </a:r>
            <a:r>
              <a:rPr lang="ru-RU" sz="2000" b="1" dirty="0" smtClean="0"/>
              <a:t>Елаја</a:t>
            </a:r>
            <a:r>
              <a:rPr lang="ru-RU" sz="2000" dirty="0" smtClean="0"/>
              <a:t> (</a:t>
            </a:r>
            <a:r>
              <a:rPr lang="ru-RU" sz="2000" dirty="0" smtClean="0">
                <a:hlinkClick r:id="rId2"/>
              </a:rPr>
              <a:t>хебр.</a:t>
            </a:r>
            <a:r>
              <a:rPr lang="ru-RU" sz="2000" dirty="0" smtClean="0"/>
              <a:t> </a:t>
            </a:r>
            <a:r>
              <a:rPr lang="he-IL" sz="2000" dirty="0" smtClean="0"/>
              <a:t>אליהו [</a:t>
            </a:r>
            <a:r>
              <a:rPr lang="en-US" sz="2000" i="1" dirty="0" err="1" smtClean="0"/>
              <a:t>Eliyahu</a:t>
            </a:r>
            <a:r>
              <a:rPr lang="en-US" sz="2000" dirty="0" smtClean="0"/>
              <a:t>]) </a:t>
            </a:r>
            <a:r>
              <a:rPr lang="ru-RU" sz="2000" dirty="0" smtClean="0"/>
              <a:t>је био </a:t>
            </a:r>
            <a:r>
              <a:rPr lang="ru-RU" sz="2000" u="sng" dirty="0" smtClean="0">
                <a:solidFill>
                  <a:schemeClr val="tx2">
                    <a:lumMod val="40000"/>
                    <a:lumOff val="60000"/>
                  </a:schemeClr>
                </a:solidFill>
                <a:hlinkClick r:id="rId3"/>
              </a:rPr>
              <a:t>израелски</a:t>
            </a:r>
            <a:r>
              <a:rPr lang="ru-RU" sz="2000" u="sng" dirty="0" smtClean="0">
                <a:solidFill>
                  <a:schemeClr val="tx2">
                    <a:lumMod val="40000"/>
                    <a:lumOff val="60000"/>
                  </a:schemeClr>
                </a:solidFill>
              </a:rPr>
              <a:t> </a:t>
            </a:r>
            <a:r>
              <a:rPr lang="ru-RU" sz="2000" u="sng" dirty="0" smtClean="0">
                <a:hlinkClick r:id="rId4"/>
              </a:rPr>
              <a:t>пророк</a:t>
            </a:r>
            <a:r>
              <a:rPr lang="ru-RU" sz="2000" u="sng" dirty="0" smtClean="0"/>
              <a:t> </a:t>
            </a:r>
            <a:r>
              <a:rPr lang="ru-RU" sz="2000" dirty="0" smtClean="0"/>
              <a:t>из 9. века п. н. е. </a:t>
            </a:r>
          </a:p>
          <a:p>
            <a:r>
              <a:rPr lang="ru-RU" sz="2000" dirty="0" smtClean="0"/>
              <a:t>Боговидац, чудотворац, ревнитељ вере Божје, Свети Илија би родом од племена Аронова из града Тесвита, због чега је прозват Тесвићанин</a:t>
            </a:r>
            <a:r>
              <a:rPr lang="sr-Cyrl-CS" sz="2000" dirty="0" smtClean="0"/>
              <a:t>.</a:t>
            </a:r>
          </a:p>
          <a:p>
            <a:endParaRPr lang="sr-Cyrl-CS" sz="2000" dirty="0" smtClean="0"/>
          </a:p>
        </p:txBody>
      </p:sp>
      <p:sp>
        <p:nvSpPr>
          <p:cNvPr id="2" name="Title 1"/>
          <p:cNvSpPr>
            <a:spLocks noGrp="1"/>
          </p:cNvSpPr>
          <p:nvPr>
            <p:ph type="title"/>
          </p:nvPr>
        </p:nvSpPr>
        <p:spPr/>
        <p:txBody>
          <a:bodyPr/>
          <a:lstStyle/>
          <a:p>
            <a:r>
              <a:rPr lang="sr-Cyrl-CS" dirty="0" smtClean="0">
                <a:solidFill>
                  <a:schemeClr val="tx2">
                    <a:lumMod val="60000"/>
                    <a:lumOff val="40000"/>
                  </a:schemeClr>
                </a:solidFill>
              </a:rPr>
              <a:t>Свети пророк Илија</a:t>
            </a:r>
            <a:endParaRPr lang="en-US" dirty="0">
              <a:solidFill>
                <a:schemeClr val="tx2">
                  <a:lumMod val="60000"/>
                  <a:lumOff val="40000"/>
                </a:schemeClr>
              </a:solidFill>
            </a:endParaRPr>
          </a:p>
        </p:txBody>
      </p:sp>
      <p:pic>
        <p:nvPicPr>
          <p:cNvPr id="4" name="Picture 3" descr="Tisba.jpg"/>
          <p:cNvPicPr>
            <a:picLocks noChangeAspect="1"/>
          </p:cNvPicPr>
          <p:nvPr/>
        </p:nvPicPr>
        <p:blipFill>
          <a:blip r:embed="rId5"/>
          <a:stretch>
            <a:fillRect/>
          </a:stretch>
        </p:blipFill>
        <p:spPr>
          <a:xfrm>
            <a:off x="3357554" y="3786190"/>
            <a:ext cx="2095500" cy="2714644"/>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57232"/>
            <a:ext cx="8229600" cy="5268931"/>
          </a:xfrm>
        </p:spPr>
        <p:txBody>
          <a:bodyPr/>
          <a:lstStyle/>
          <a:p>
            <a:r>
              <a:rPr lang="ru-RU" dirty="0" smtClean="0"/>
              <a:t>Кад се Илија роди, отац његов Савах виде ангеле Божје око детета, како огњем дете повијају и пламен му дају да једе. То би предзнамење Илијиног пламеног карактера и његове богодане силе огњене.</a:t>
            </a:r>
            <a:endParaRPr lang="sr-Cyrl-CS" dirty="0"/>
          </a:p>
          <a:p>
            <a:endParaRPr lang="en-US" dirty="0"/>
          </a:p>
        </p:txBody>
      </p:sp>
      <p:pic>
        <p:nvPicPr>
          <p:cNvPr id="4" name="Picture 3" descr="Sabah.jpg"/>
          <p:cNvPicPr>
            <a:picLocks noChangeAspect="1"/>
          </p:cNvPicPr>
          <p:nvPr/>
        </p:nvPicPr>
        <p:blipFill>
          <a:blip r:embed="rId2"/>
          <a:stretch>
            <a:fillRect/>
          </a:stretch>
        </p:blipFill>
        <p:spPr>
          <a:xfrm>
            <a:off x="2285984" y="3643314"/>
            <a:ext cx="4389638" cy="2357454"/>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idx="1"/>
          </p:nvPr>
        </p:nvSpPr>
        <p:spPr>
          <a:xfrm>
            <a:off x="457200" y="928670"/>
            <a:ext cx="8229600" cy="5197493"/>
          </a:xfrm>
        </p:spPr>
        <p:txBody>
          <a:bodyPr>
            <a:normAutofit/>
          </a:bodyPr>
          <a:lstStyle/>
          <a:p>
            <a:r>
              <a:rPr lang="ru-RU" dirty="0" smtClean="0"/>
              <a:t>Сву младост своју провео је у богомислију и молитви, повлачећи се често у пустињу, да у тишини размишља и моли се. У то време царство јеврејско беше раздељено на два неједнака дела: царство Јудино обухватајући само два племена, Јудино и Венијаминово, са престоницом у Јерусалиму, и царство Израиљево обухватајући осталих 10 племена са престоницом у Самарији.</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42918"/>
            <a:ext cx="8229600" cy="5483245"/>
          </a:xfrm>
        </p:spPr>
        <p:txBody>
          <a:bodyPr>
            <a:normAutofit/>
          </a:bodyPr>
          <a:lstStyle/>
          <a:p>
            <a:r>
              <a:rPr lang="ru-RU" sz="2400" dirty="0" smtClean="0"/>
              <a:t>Највећи сукоб имаше пророк Илија са Израиљским царем Ахавом и његовом опаком женом Језавељом. Јер ови се клањаху идолима и одвраћаху народ да служи Богу јединоме и живоме. При том још Језавеља. као Сиријанка, наговори мужа те подиже храм Сиријскоме Богу Ваалу, и одреди многе свештенике на службу томе лажном богу.</a:t>
            </a:r>
          </a:p>
          <a:p>
            <a:endParaRPr lang="en-US" sz="2400" dirty="0"/>
          </a:p>
        </p:txBody>
      </p:sp>
      <p:pic>
        <p:nvPicPr>
          <p:cNvPr id="4" name="Picture 3" descr="Ahav.jpg"/>
          <p:cNvPicPr>
            <a:picLocks noChangeAspect="1"/>
          </p:cNvPicPr>
          <p:nvPr/>
        </p:nvPicPr>
        <p:blipFill>
          <a:blip r:embed="rId2"/>
          <a:stretch>
            <a:fillRect/>
          </a:stretch>
        </p:blipFill>
        <p:spPr>
          <a:xfrm>
            <a:off x="1857356" y="3357562"/>
            <a:ext cx="5143536" cy="3000396"/>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71480"/>
            <a:ext cx="8229600" cy="5554683"/>
          </a:xfrm>
        </p:spPr>
        <p:txBody>
          <a:bodyPr>
            <a:normAutofit/>
          </a:bodyPr>
          <a:lstStyle/>
          <a:p>
            <a:r>
              <a:rPr lang="ru-RU" sz="2400" dirty="0" smtClean="0"/>
              <a:t>Великим чудесима Илија доказа силу и власт Божју: он затвори небо, те не би кише три године и шест месеци; спусти огањ с неба и запали жртву Богу своме, док жречеви Ваалови то не могоше учинити; сведе кишу с неба молитвом својом; чудесно умножи брашно и уље у кући удовице у Сарепти, и васкрсе јој умрлог сина, прорече Ахаву да ће му пси крв лизати, и Језавељи да ће је пси изести, што се и догоди; и друга многа чудеса учини и догађаје прорече.</a:t>
            </a:r>
          </a:p>
          <a:p>
            <a:endParaRPr lang="ru-RU" sz="2400" dirty="0" smtClean="0"/>
          </a:p>
          <a:p>
            <a:endParaRPr lang="en-US" sz="2400" dirty="0"/>
          </a:p>
        </p:txBody>
      </p:sp>
      <p:pic>
        <p:nvPicPr>
          <p:cNvPr id="4" name="Picture 3" descr="2015-7-19_20_srpnja_sveti_ilija_prorok.jpg"/>
          <p:cNvPicPr>
            <a:picLocks noChangeAspect="1"/>
          </p:cNvPicPr>
          <p:nvPr/>
        </p:nvPicPr>
        <p:blipFill>
          <a:blip r:embed="rId2"/>
          <a:stretch>
            <a:fillRect/>
          </a:stretch>
        </p:blipFill>
        <p:spPr>
          <a:xfrm>
            <a:off x="2571736" y="4000504"/>
            <a:ext cx="3571900" cy="2428892"/>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571480"/>
            <a:ext cx="8229600" cy="5554683"/>
          </a:xfrm>
        </p:spPr>
        <p:txBody>
          <a:bodyPr>
            <a:normAutofit/>
          </a:bodyPr>
          <a:lstStyle/>
          <a:p>
            <a:r>
              <a:rPr lang="ru-RU" sz="2000" dirty="0" smtClean="0"/>
              <a:t>На Хориву разговараше с Богом и чу глас Божји у тихом светлом поветарцу. Пред смрт узе Јелисеја и одреди га за наследника у пророчком звању; својим огртачем пресече воду у Јордану; и најзад би узет на небо у огњеним колима са огњеним коњима. На Тавору јавио се заједно с Мојсејем Господу нашем Исусу Христу. Пред крај света опет ће се Илија јавити да сузбије силу Антихристову (Откровење Јованово 11).</a:t>
            </a:r>
          </a:p>
          <a:p>
            <a:endParaRPr lang="en-US" sz="2000" dirty="0"/>
          </a:p>
        </p:txBody>
      </p:sp>
      <p:pic>
        <p:nvPicPr>
          <p:cNvPr id="6" name="Picture 5" descr="RNe5_0VfZU_0CkWRQy4ecNK2flSPLL_N_1000.jpeg"/>
          <p:cNvPicPr>
            <a:picLocks noChangeAspect="1"/>
          </p:cNvPicPr>
          <p:nvPr/>
        </p:nvPicPr>
        <p:blipFill>
          <a:blip r:embed="rId2"/>
          <a:stretch>
            <a:fillRect/>
          </a:stretch>
        </p:blipFill>
        <p:spPr>
          <a:xfrm>
            <a:off x="2214546" y="2786058"/>
            <a:ext cx="4905387" cy="3286148"/>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4422"/>
            <a:ext cx="8229600" cy="4911741"/>
          </a:xfrm>
        </p:spPr>
        <p:txBody>
          <a:bodyPr>
            <a:normAutofit/>
          </a:bodyPr>
          <a:lstStyle/>
          <a:p>
            <a:r>
              <a:rPr lang="ru-RU" sz="2400" i="1" dirty="0" smtClean="0"/>
              <a:t>Во плоти ангел, пророков основаније, вториј предтеча пришесвија Христова Илија славниј, свише пославиј Јелисејеви благодат, недуги отгоњати и прокаженија очишчати: тјемже и почитајушчим јего точит исцјељенија.</a:t>
            </a:r>
          </a:p>
          <a:p>
            <a:endParaRPr lang="ru-RU" sz="2800" dirty="0"/>
          </a:p>
        </p:txBody>
      </p:sp>
      <p:sp>
        <p:nvSpPr>
          <p:cNvPr id="2" name="Title 1"/>
          <p:cNvSpPr>
            <a:spLocks noGrp="1"/>
          </p:cNvSpPr>
          <p:nvPr>
            <p:ph type="title"/>
          </p:nvPr>
        </p:nvSpPr>
        <p:spPr/>
        <p:txBody>
          <a:bodyPr/>
          <a:lstStyle/>
          <a:p>
            <a:r>
              <a:rPr lang="ru-RU" sz="3200" i="1" dirty="0" smtClean="0"/>
              <a:t>Тропар (глас 4 )</a:t>
            </a:r>
            <a:endParaRPr lang="en-US" dirty="0"/>
          </a:p>
        </p:txBody>
      </p:sp>
      <p:pic>
        <p:nvPicPr>
          <p:cNvPr id="4" name="Picture 3" descr="sveti-prorok-ilija-ilindan-sv-ilija-gruzijski-1.jpg"/>
          <p:cNvPicPr>
            <a:picLocks noChangeAspect="1"/>
          </p:cNvPicPr>
          <p:nvPr/>
        </p:nvPicPr>
        <p:blipFill>
          <a:blip r:embed="rId2"/>
          <a:stretch>
            <a:fillRect/>
          </a:stretch>
        </p:blipFill>
        <p:spPr>
          <a:xfrm>
            <a:off x="2428860" y="3214686"/>
            <a:ext cx="4000528" cy="2786106"/>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u="sng" dirty="0" smtClean="0"/>
              <a:t>https://youtu.be/G1TQzZ3yTMg</a:t>
            </a:r>
            <a:endParaRPr lang="en-US" u="sng" dirty="0"/>
          </a:p>
        </p:txBody>
      </p:sp>
      <p:sp>
        <p:nvSpPr>
          <p:cNvPr id="2" name="Title 1"/>
          <p:cNvSpPr>
            <a:spLocks noGrp="1"/>
          </p:cNvSpPr>
          <p:nvPr>
            <p:ph type="title"/>
          </p:nvPr>
        </p:nvSpPr>
        <p:spPr/>
        <p:txBody>
          <a:bodyPr>
            <a:normAutofit fontScale="90000"/>
          </a:bodyPr>
          <a:lstStyle/>
          <a:p>
            <a:r>
              <a:rPr lang="sr-Cyrl-CS" dirty="0" smtClean="0"/>
              <a:t>Славски тропар Свети пророк Илија</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idx="1"/>
          </p:nvPr>
        </p:nvSpPr>
        <p:spPr>
          <a:xfrm>
            <a:off x="457200" y="642918"/>
            <a:ext cx="8229600" cy="5483245"/>
          </a:xfrm>
        </p:spPr>
        <p:txBody>
          <a:bodyPr/>
          <a:lstStyle/>
          <a:p>
            <a:r>
              <a:rPr lang="ru-RU" sz="2800" dirty="0" smtClean="0"/>
              <a:t>Во плоти ангел, пророков основаније, вториј предтеча пришествија Христова Илија славниј, свише пославиј Јелисејеви благодат, недуги отгоњати и прокаженија очишчати: тјемже и почитајушчим јего точит исцјељенија</a:t>
            </a:r>
            <a:r>
              <a:rPr lang="ru-RU" dirty="0" smtClean="0"/>
              <a:t>.</a:t>
            </a:r>
            <a:endParaRPr lang="en-US" dirty="0"/>
          </a:p>
        </p:txBody>
      </p:sp>
      <p:pic>
        <p:nvPicPr>
          <p:cNvPr id="6" name="Picture 5" descr="Tropari-Praznika-i-svetih-Unknown-2019-20200515105213-500x500.jpg"/>
          <p:cNvPicPr>
            <a:picLocks noChangeAspect="1"/>
          </p:cNvPicPr>
          <p:nvPr/>
        </p:nvPicPr>
        <p:blipFill>
          <a:blip r:embed="rId2"/>
          <a:stretch>
            <a:fillRect/>
          </a:stretch>
        </p:blipFill>
        <p:spPr>
          <a:xfrm>
            <a:off x="3071802" y="3000372"/>
            <a:ext cx="3000396" cy="3071834"/>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85860"/>
            <a:ext cx="8229600" cy="4840303"/>
          </a:xfrm>
        </p:spPr>
        <p:txBody>
          <a:bodyPr>
            <a:normAutofit/>
          </a:bodyPr>
          <a:lstStyle/>
          <a:p>
            <a:r>
              <a:rPr lang="ru-RU" sz="2000" dirty="0" smtClean="0"/>
              <a:t>Празник, Светог Илије Громовника, прославља  се у нашем народу готово са страхопоштовањем сваке године </a:t>
            </a:r>
            <a:r>
              <a:rPr lang="ru-RU" sz="2000" u="sng" dirty="0" smtClean="0"/>
              <a:t>2. августа</a:t>
            </a:r>
            <a:r>
              <a:rPr lang="ru-RU" sz="2000" dirty="0" smtClean="0"/>
              <a:t>, као најсиловитији огњени светац. Свети Илија је чинио многа чуда и прорицао разне догађаје, предвиђајући долазак Исуса Христа и нове вере.</a:t>
            </a:r>
          </a:p>
          <a:p>
            <a:endParaRPr lang="ru-RU" sz="2000" dirty="0"/>
          </a:p>
          <a:p>
            <a:endParaRPr lang="ru-RU" sz="2000" dirty="0" smtClean="0"/>
          </a:p>
          <a:p>
            <a:endParaRPr lang="ru-RU" sz="2000" dirty="0"/>
          </a:p>
          <a:p>
            <a:endParaRPr lang="ru-RU" sz="2000" dirty="0" smtClean="0"/>
          </a:p>
          <a:p>
            <a:endParaRPr lang="ru-RU" sz="2000" dirty="0"/>
          </a:p>
          <a:p>
            <a:endParaRPr lang="ru-RU" sz="2000" dirty="0" smtClean="0"/>
          </a:p>
          <a:p>
            <a:endParaRPr lang="ru-RU" sz="2000" dirty="0"/>
          </a:p>
          <a:p>
            <a:r>
              <a:rPr lang="sr-Latn-CS" sz="1400" u="sng" dirty="0" smtClean="0"/>
              <a:t>Црква Светог пророка Илије у Сремској Каменици</a:t>
            </a:r>
          </a:p>
          <a:p>
            <a:endParaRPr lang="ru-RU" sz="2000" dirty="0" smtClean="0"/>
          </a:p>
          <a:p>
            <a:endParaRPr lang="en-US" sz="2000" dirty="0"/>
          </a:p>
        </p:txBody>
      </p:sp>
      <p:sp>
        <p:nvSpPr>
          <p:cNvPr id="2" name="Title 1"/>
          <p:cNvSpPr>
            <a:spLocks noGrp="1"/>
          </p:cNvSpPr>
          <p:nvPr>
            <p:ph type="title"/>
          </p:nvPr>
        </p:nvSpPr>
        <p:spPr/>
        <p:txBody>
          <a:bodyPr/>
          <a:lstStyle/>
          <a:p>
            <a:r>
              <a:rPr lang="ru-RU" dirty="0" smtClean="0"/>
              <a:t>Свети Илија Громовник</a:t>
            </a:r>
            <a:endParaRPr lang="ru-RU" dirty="0"/>
          </a:p>
        </p:txBody>
      </p:sp>
      <p:pic>
        <p:nvPicPr>
          <p:cNvPr id="4" name="Picture 3" descr="Crkva_Sv._proroka_Ilije_(Sremska_Kamenica)_8.8.2018_244.jpg"/>
          <p:cNvPicPr>
            <a:picLocks noChangeAspect="1"/>
          </p:cNvPicPr>
          <p:nvPr/>
        </p:nvPicPr>
        <p:blipFill>
          <a:blip r:embed="rId2" cstate="print"/>
          <a:stretch>
            <a:fillRect/>
          </a:stretch>
        </p:blipFill>
        <p:spPr>
          <a:xfrm>
            <a:off x="5643570" y="2714620"/>
            <a:ext cx="2786066" cy="3357586"/>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85860"/>
            <a:ext cx="8229600" cy="4840303"/>
          </a:xfrm>
        </p:spPr>
        <p:txBody>
          <a:bodyPr>
            <a:normAutofit/>
          </a:bodyPr>
          <a:lstStyle/>
          <a:p>
            <a:r>
              <a:rPr lang="ru-RU" sz="1800" dirty="0" smtClean="0"/>
              <a:t>Од прославе летњег Светог Аранђела Гаврила, 26. јула до Светог Илије, не ради се у пољу и не улази се у винограде, да усеви и лоза не би страдали од паљевине и пожара. </a:t>
            </a:r>
          </a:p>
          <a:p>
            <a:r>
              <a:rPr lang="ru-RU" sz="1800" dirty="0" smtClean="0"/>
              <a:t>Такође се верује да је он брат Светом Пантелејмону и Огњеној Марији, која од њега крије када му је рођендан да у слављу не би муњама и громовима некога повредио.</a:t>
            </a:r>
          </a:p>
          <a:p>
            <a:endParaRPr lang="en-US" sz="1800" dirty="0"/>
          </a:p>
        </p:txBody>
      </p:sp>
      <p:sp>
        <p:nvSpPr>
          <p:cNvPr id="2" name="Title 1"/>
          <p:cNvSpPr>
            <a:spLocks noGrp="1"/>
          </p:cNvSpPr>
          <p:nvPr>
            <p:ph type="title"/>
          </p:nvPr>
        </p:nvSpPr>
        <p:spPr/>
        <p:txBody>
          <a:bodyPr>
            <a:normAutofit fontScale="90000"/>
          </a:bodyPr>
          <a:lstStyle/>
          <a:p>
            <a:r>
              <a:rPr lang="ru-RU" dirty="0" smtClean="0"/>
              <a:t>Свети Пантелејмон и Огњена Марија</a:t>
            </a:r>
            <a:endParaRPr lang="en-US" dirty="0"/>
          </a:p>
        </p:txBody>
      </p:sp>
      <p:pic>
        <p:nvPicPr>
          <p:cNvPr id="4" name="Picture 3" descr="unnamed.jpg"/>
          <p:cNvPicPr>
            <a:picLocks noChangeAspect="1"/>
          </p:cNvPicPr>
          <p:nvPr/>
        </p:nvPicPr>
        <p:blipFill>
          <a:blip r:embed="rId2"/>
          <a:stretch>
            <a:fillRect/>
          </a:stretch>
        </p:blipFill>
        <p:spPr>
          <a:xfrm>
            <a:off x="1500166" y="3214686"/>
            <a:ext cx="2095500" cy="3048000"/>
          </a:xfrm>
          <a:prstGeom prst="rect">
            <a:avLst/>
          </a:prstGeom>
        </p:spPr>
      </p:pic>
      <p:pic>
        <p:nvPicPr>
          <p:cNvPr id="5" name="Picture 4" descr="820.jpg"/>
          <p:cNvPicPr>
            <a:picLocks noChangeAspect="1"/>
          </p:cNvPicPr>
          <p:nvPr/>
        </p:nvPicPr>
        <p:blipFill>
          <a:blip r:embed="rId3"/>
          <a:stretch>
            <a:fillRect/>
          </a:stretch>
        </p:blipFill>
        <p:spPr>
          <a:xfrm>
            <a:off x="5357818" y="3214686"/>
            <a:ext cx="2071702" cy="3000396"/>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00042"/>
            <a:ext cx="8229600" cy="5626121"/>
          </a:xfrm>
        </p:spPr>
        <p:txBody>
          <a:bodyPr>
            <a:normAutofit/>
          </a:bodyPr>
          <a:lstStyle/>
          <a:p>
            <a:r>
              <a:rPr lang="ru-RU" sz="1800" dirty="0" smtClean="0"/>
              <a:t>Сва ова предања, имају основ и у временским приликама, уобичајеним за тај, најсушнији и најтоплији период године, почетком августа, када су честе летње олује и временске непогоде, сличне приликама, у којима се по Библији налазио и пророк Илија. Зато се у нашем народу верује да, када гром удари, Свети Илија по заповести Божјој, гађа ђаволе, па се због тога не ваља крстити када гром пуца, да се ђаво не би сакрио иза крста, у који гром никада не удара.</a:t>
            </a:r>
          </a:p>
          <a:p>
            <a:r>
              <a:rPr lang="ru-RU" sz="1800" dirty="0" smtClean="0"/>
              <a:t>Многа места у Србији празнују Светог Илију као заветни дан, обележавајући празник бројним и разноврсним манифестацијама и саборима, а као еснафску славу, славе га ћурчије, кожухари и воденичари и сматрају га заштитником својих вештина.</a:t>
            </a:r>
          </a:p>
          <a:p>
            <a:endParaRPr lang="en-US" dirty="0"/>
          </a:p>
        </p:txBody>
      </p:sp>
      <p:pic>
        <p:nvPicPr>
          <p:cNvPr id="4" name="Picture 3" descr="Sveti-Ilija.png"/>
          <p:cNvPicPr>
            <a:picLocks noChangeAspect="1"/>
          </p:cNvPicPr>
          <p:nvPr/>
        </p:nvPicPr>
        <p:blipFill>
          <a:blip r:embed="rId2"/>
          <a:stretch>
            <a:fillRect/>
          </a:stretch>
        </p:blipFill>
        <p:spPr>
          <a:xfrm>
            <a:off x="1928794" y="3857628"/>
            <a:ext cx="5119692" cy="2447925"/>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57232"/>
            <a:ext cx="8229600" cy="5268931"/>
          </a:xfrm>
        </p:spPr>
        <p:txBody>
          <a:bodyPr/>
          <a:lstStyle/>
          <a:p>
            <a:r>
              <a:rPr lang="en-US" dirty="0" smtClean="0">
                <a:hlinkClick r:id="rId2"/>
              </a:rPr>
              <a:t>https://www.youtube.com/watch?v=SJY--rXZApw</a:t>
            </a:r>
            <a:endParaRPr lang="sr-Cyrl-CS" dirty="0" smtClean="0"/>
          </a:p>
          <a:p>
            <a:endParaRPr lang="en-US" dirty="0"/>
          </a:p>
        </p:txBody>
      </p:sp>
      <p:pic>
        <p:nvPicPr>
          <p:cNvPr id="4" name="Picture 3" descr="sv.ilija 1.jpg"/>
          <p:cNvPicPr>
            <a:picLocks noChangeAspect="1"/>
          </p:cNvPicPr>
          <p:nvPr/>
        </p:nvPicPr>
        <p:blipFill>
          <a:blip r:embed="rId3"/>
          <a:stretch>
            <a:fillRect/>
          </a:stretch>
        </p:blipFill>
        <p:spPr>
          <a:xfrm>
            <a:off x="2928926" y="2000240"/>
            <a:ext cx="3456432" cy="3944694"/>
          </a:xfrm>
          <a:prstGeom prst="rect">
            <a:avLst/>
          </a:prstGeom>
        </p:spPr>
      </p:pic>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aper">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140</TotalTime>
  <Words>736</Words>
  <Application>Microsoft Office PowerPoint</Application>
  <PresentationFormat>On-screen Show (4:3)</PresentationFormat>
  <Paragraphs>35</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Paper</vt:lpstr>
      <vt:lpstr>СВЕТИ   ПРОРОК   ИЛИЈА ОГЊЕНИ ЧОВЕЧЕ ПРОРОЧЕ ИЛИЈА,  ОГАЊ  БОГ   ТИ  ПОСЛА  ДА  УПАЛИШ  ЖРТВЕ</vt:lpstr>
      <vt:lpstr>Свети пророк Илија (око 875. пре Христа – 853. пре Христа)</vt:lpstr>
      <vt:lpstr>Свети пророк Илија</vt:lpstr>
      <vt:lpstr>Slide 4</vt:lpstr>
      <vt:lpstr>Slide 5</vt:lpstr>
      <vt:lpstr>Slide 6</vt:lpstr>
      <vt:lpstr>Slide 7</vt:lpstr>
      <vt:lpstr>Slide 8</vt:lpstr>
      <vt:lpstr>Тропар (глас 4 )</vt:lpstr>
      <vt:lpstr>Славски тропар Свети пророк Илија</vt:lpstr>
      <vt:lpstr>Slide 11</vt:lpstr>
      <vt:lpstr>Свети Илија Громовник</vt:lpstr>
      <vt:lpstr>Свети Пантелејмон и Огњена Марија</vt:lpstr>
      <vt:lpstr>Slide 14</vt:lpstr>
      <vt:lpstr>Slide 15</vt:lpstr>
    </vt:vector>
  </TitlesOfParts>
  <Company>home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СВЕТИ ПРОРОК ИЛИЈА</dc:title>
  <dc:creator>Djole i Ana</dc:creator>
  <cp:lastModifiedBy>Djole i Ana</cp:lastModifiedBy>
  <cp:revision>16</cp:revision>
  <dcterms:created xsi:type="dcterms:W3CDTF">2020-12-13T08:59:28Z</dcterms:created>
  <dcterms:modified xsi:type="dcterms:W3CDTF">2020-12-13T11:19:51Z</dcterms:modified>
</cp:coreProperties>
</file>