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28" r:id="rId1"/>
  </p:sldMasterIdLst>
  <p:sldIdLst>
    <p:sldId id="256" r:id="rId2"/>
    <p:sldId id="257" r:id="rId3"/>
    <p:sldId id="258" r:id="rId4"/>
    <p:sldId id="259" r:id="rId5"/>
    <p:sldId id="305" r:id="rId6"/>
    <p:sldId id="306" r:id="rId7"/>
    <p:sldId id="261" r:id="rId8"/>
    <p:sldId id="263" r:id="rId9"/>
    <p:sldId id="262" r:id="rId10"/>
    <p:sldId id="264" r:id="rId11"/>
    <p:sldId id="298" r:id="rId12"/>
    <p:sldId id="299" r:id="rId13"/>
    <p:sldId id="266" r:id="rId14"/>
    <p:sldId id="267" r:id="rId15"/>
    <p:sldId id="270" r:id="rId16"/>
    <p:sldId id="275" r:id="rId17"/>
    <p:sldId id="276" r:id="rId18"/>
    <p:sldId id="277" r:id="rId19"/>
    <p:sldId id="278" r:id="rId20"/>
    <p:sldId id="271" r:id="rId21"/>
    <p:sldId id="279" r:id="rId22"/>
    <p:sldId id="273" r:id="rId23"/>
    <p:sldId id="283" r:id="rId24"/>
    <p:sldId id="282" r:id="rId25"/>
    <p:sldId id="284" r:id="rId26"/>
    <p:sldId id="285" r:id="rId27"/>
    <p:sldId id="280" r:id="rId28"/>
    <p:sldId id="286" r:id="rId29"/>
    <p:sldId id="287" r:id="rId30"/>
    <p:sldId id="288" r:id="rId31"/>
    <p:sldId id="289" r:id="rId32"/>
    <p:sldId id="290" r:id="rId33"/>
    <p:sldId id="291" r:id="rId34"/>
    <p:sldId id="292" r:id="rId35"/>
    <p:sldId id="293" r:id="rId36"/>
    <p:sldId id="295" r:id="rId37"/>
    <p:sldId id="296" r:id="rId38"/>
    <p:sldId id="301" r:id="rId39"/>
    <p:sldId id="300" r:id="rId40"/>
  </p:sldIdLst>
  <p:sldSz cx="9144000" cy="6858000" type="screen4x3"/>
  <p:notesSz cx="6858000" cy="9144000"/>
  <p:defaultTextStyle>
    <a:defPPr>
      <a:defRPr lang="sr-Latn-C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DBB132CC-6405-4A09-B572-9314CA1ED2E2}" type="datetimeFigureOut">
              <a:rPr lang="sr-Latn-CS" smtClean="0"/>
              <a:pPr/>
              <a:t>17.12.2020.</a:t>
            </a:fld>
            <a:endParaRPr lang="sr-Cyrl-CS"/>
          </a:p>
        </p:txBody>
      </p:sp>
      <p:sp>
        <p:nvSpPr>
          <p:cNvPr id="17" name="Footer Placeholder 16"/>
          <p:cNvSpPr>
            <a:spLocks noGrp="1"/>
          </p:cNvSpPr>
          <p:nvPr>
            <p:ph type="ftr" sz="quarter" idx="11"/>
          </p:nvPr>
        </p:nvSpPr>
        <p:spPr/>
        <p:txBody>
          <a:bodyPr/>
          <a:lstStyle/>
          <a:p>
            <a:endParaRPr lang="sr-Cyrl-C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5594869E-0D33-4A4C-8F15-B8BA1BB9B87F}" type="slidenum">
              <a:rPr lang="sr-Cyrl-CS" smtClean="0"/>
              <a:pPr/>
              <a:t>‹#›</a:t>
            </a:fld>
            <a:endParaRPr lang="sr-Cyrl-C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DBB132CC-6405-4A09-B572-9314CA1ED2E2}" type="datetimeFigureOut">
              <a:rPr lang="sr-Latn-CS" smtClean="0"/>
              <a:pPr/>
              <a:t>17.12.2020.</a:t>
            </a:fld>
            <a:endParaRPr lang="sr-Cyrl-CS"/>
          </a:p>
        </p:txBody>
      </p:sp>
      <p:sp>
        <p:nvSpPr>
          <p:cNvPr id="5" name="Footer Placeholder 4"/>
          <p:cNvSpPr>
            <a:spLocks noGrp="1"/>
          </p:cNvSpPr>
          <p:nvPr>
            <p:ph type="ftr" sz="quarter" idx="11"/>
          </p:nvPr>
        </p:nvSpPr>
        <p:spPr/>
        <p:txBody>
          <a:bodyPr/>
          <a:lstStyle/>
          <a:p>
            <a:endParaRPr lang="sr-Cyrl-CS"/>
          </a:p>
        </p:txBody>
      </p:sp>
      <p:sp>
        <p:nvSpPr>
          <p:cNvPr id="6" name="Slide Number Placeholder 5"/>
          <p:cNvSpPr>
            <a:spLocks noGrp="1"/>
          </p:cNvSpPr>
          <p:nvPr>
            <p:ph type="sldNum" sz="quarter" idx="12"/>
          </p:nvPr>
        </p:nvSpPr>
        <p:spPr/>
        <p:txBody>
          <a:bodyPr/>
          <a:lstStyle/>
          <a:p>
            <a:fld id="{5594869E-0D33-4A4C-8F15-B8BA1BB9B87F}" type="slidenum">
              <a:rPr lang="sr-Cyrl-CS" smtClean="0"/>
              <a:pPr/>
              <a:t>‹#›</a:t>
            </a:fld>
            <a:endParaRPr lang="sr-Cyrl-C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BB132CC-6405-4A09-B572-9314CA1ED2E2}" type="datetimeFigureOut">
              <a:rPr lang="sr-Latn-CS" smtClean="0"/>
              <a:pPr/>
              <a:t>17.12.2020.</a:t>
            </a:fld>
            <a:endParaRPr lang="sr-Cyrl-CS"/>
          </a:p>
        </p:txBody>
      </p:sp>
      <p:sp>
        <p:nvSpPr>
          <p:cNvPr id="5" name="Footer Placeholder 4"/>
          <p:cNvSpPr>
            <a:spLocks noGrp="1"/>
          </p:cNvSpPr>
          <p:nvPr>
            <p:ph type="ftr" sz="quarter" idx="11"/>
          </p:nvPr>
        </p:nvSpPr>
        <p:spPr>
          <a:xfrm>
            <a:off x="800100" y="6172200"/>
            <a:ext cx="4000500" cy="457200"/>
          </a:xfrm>
        </p:spPr>
        <p:txBody>
          <a:bodyPr/>
          <a:lstStyle/>
          <a:p>
            <a:endParaRPr lang="sr-Cyrl-C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5594869E-0D33-4A4C-8F15-B8BA1BB9B87F}" type="slidenum">
              <a:rPr lang="sr-Cyrl-CS" smtClean="0"/>
              <a:pPr/>
              <a:t>‹#›</a:t>
            </a:fld>
            <a:endParaRPr lang="sr-Cyrl-C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DBB132CC-6405-4A09-B572-9314CA1ED2E2}" type="datetimeFigureOut">
              <a:rPr lang="sr-Latn-CS" smtClean="0"/>
              <a:pPr/>
              <a:t>17.12.2020.</a:t>
            </a:fld>
            <a:endParaRPr lang="sr-Cyrl-CS"/>
          </a:p>
        </p:txBody>
      </p:sp>
      <p:sp>
        <p:nvSpPr>
          <p:cNvPr id="6" name="Footer Placeholder 5"/>
          <p:cNvSpPr>
            <a:spLocks noGrp="1"/>
          </p:cNvSpPr>
          <p:nvPr>
            <p:ph type="ftr" sz="quarter" idx="11"/>
          </p:nvPr>
        </p:nvSpPr>
        <p:spPr/>
        <p:txBody>
          <a:bodyPr/>
          <a:lstStyle/>
          <a:p>
            <a:endParaRPr lang="sr-Cyrl-CS"/>
          </a:p>
        </p:txBody>
      </p:sp>
      <p:sp>
        <p:nvSpPr>
          <p:cNvPr id="7" name="Slide Number Placeholder 6"/>
          <p:cNvSpPr>
            <a:spLocks noGrp="1"/>
          </p:cNvSpPr>
          <p:nvPr>
            <p:ph type="sldNum" sz="quarter" idx="12"/>
          </p:nvPr>
        </p:nvSpPr>
        <p:spPr/>
        <p:txBody>
          <a:bodyPr/>
          <a:lstStyle/>
          <a:p>
            <a:fld id="{5594869E-0D33-4A4C-8F15-B8BA1BB9B87F}" type="slidenum">
              <a:rPr lang="sr-Cyrl-CS" smtClean="0"/>
              <a:pPr/>
              <a:t>‹#›</a:t>
            </a:fld>
            <a:endParaRPr lang="sr-Cyrl-C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DBB132CC-6405-4A09-B572-9314CA1ED2E2}" type="datetimeFigureOut">
              <a:rPr lang="sr-Latn-CS" smtClean="0"/>
              <a:pPr/>
              <a:t>17.12.2020.</a:t>
            </a:fld>
            <a:endParaRPr lang="sr-Cyrl-CS"/>
          </a:p>
        </p:txBody>
      </p:sp>
      <p:sp>
        <p:nvSpPr>
          <p:cNvPr id="8" name="Footer Placeholder 7"/>
          <p:cNvSpPr>
            <a:spLocks noGrp="1"/>
          </p:cNvSpPr>
          <p:nvPr>
            <p:ph type="ftr" sz="quarter" idx="11"/>
          </p:nvPr>
        </p:nvSpPr>
        <p:spPr/>
        <p:txBody>
          <a:bodyPr/>
          <a:lstStyle/>
          <a:p>
            <a:endParaRPr lang="sr-Cyrl-CS"/>
          </a:p>
        </p:txBody>
      </p:sp>
      <p:sp>
        <p:nvSpPr>
          <p:cNvPr id="9" name="Slide Number Placeholder 8"/>
          <p:cNvSpPr>
            <a:spLocks noGrp="1"/>
          </p:cNvSpPr>
          <p:nvPr>
            <p:ph type="sldNum" sz="quarter" idx="12"/>
          </p:nvPr>
        </p:nvSpPr>
        <p:spPr/>
        <p:txBody>
          <a:bodyPr/>
          <a:lstStyle/>
          <a:p>
            <a:fld id="{5594869E-0D33-4A4C-8F15-B8BA1BB9B87F}" type="slidenum">
              <a:rPr lang="sr-Cyrl-CS" smtClean="0"/>
              <a:pPr/>
              <a:t>‹#›</a:t>
            </a:fld>
            <a:endParaRPr lang="sr-Cyrl-C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BB132CC-6405-4A09-B572-9314CA1ED2E2}" type="datetimeFigureOut">
              <a:rPr lang="sr-Latn-CS" smtClean="0"/>
              <a:pPr/>
              <a:t>17.12.2020.</a:t>
            </a:fld>
            <a:endParaRPr lang="sr-Cyrl-CS"/>
          </a:p>
        </p:txBody>
      </p:sp>
      <p:sp>
        <p:nvSpPr>
          <p:cNvPr id="4" name="Footer Placeholder 3"/>
          <p:cNvSpPr>
            <a:spLocks noGrp="1"/>
          </p:cNvSpPr>
          <p:nvPr>
            <p:ph type="ftr" sz="quarter" idx="11"/>
          </p:nvPr>
        </p:nvSpPr>
        <p:spPr/>
        <p:txBody>
          <a:bodyPr/>
          <a:lstStyle/>
          <a:p>
            <a:endParaRPr lang="sr-Cyrl-CS"/>
          </a:p>
        </p:txBody>
      </p:sp>
      <p:sp>
        <p:nvSpPr>
          <p:cNvPr id="5" name="Slide Number Placeholder 4"/>
          <p:cNvSpPr>
            <a:spLocks noGrp="1"/>
          </p:cNvSpPr>
          <p:nvPr>
            <p:ph type="sldNum" sz="quarter" idx="12"/>
          </p:nvPr>
        </p:nvSpPr>
        <p:spPr/>
        <p:txBody>
          <a:bodyPr/>
          <a:lstStyle/>
          <a:p>
            <a:fld id="{5594869E-0D33-4A4C-8F15-B8BA1BB9B87F}" type="slidenum">
              <a:rPr lang="sr-Cyrl-CS" smtClean="0"/>
              <a:pPr/>
              <a:t>‹#›</a:t>
            </a:fld>
            <a:endParaRPr lang="sr-Cyrl-C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B132CC-6405-4A09-B572-9314CA1ED2E2}" type="datetimeFigureOut">
              <a:rPr lang="sr-Latn-CS" smtClean="0"/>
              <a:pPr/>
              <a:t>17.12.2020.</a:t>
            </a:fld>
            <a:endParaRPr lang="sr-Cyrl-CS"/>
          </a:p>
        </p:txBody>
      </p:sp>
      <p:sp>
        <p:nvSpPr>
          <p:cNvPr id="3" name="Footer Placeholder 2"/>
          <p:cNvSpPr>
            <a:spLocks noGrp="1"/>
          </p:cNvSpPr>
          <p:nvPr>
            <p:ph type="ftr" sz="quarter" idx="11"/>
          </p:nvPr>
        </p:nvSpPr>
        <p:spPr/>
        <p:txBody>
          <a:bodyPr/>
          <a:lstStyle/>
          <a:p>
            <a:endParaRPr lang="sr-Cyrl-CS"/>
          </a:p>
        </p:txBody>
      </p:sp>
      <p:sp>
        <p:nvSpPr>
          <p:cNvPr id="4" name="Slide Number Placeholder 3"/>
          <p:cNvSpPr>
            <a:spLocks noGrp="1"/>
          </p:cNvSpPr>
          <p:nvPr>
            <p:ph type="sldNum" sz="quarter" idx="12"/>
          </p:nvPr>
        </p:nvSpPr>
        <p:spPr/>
        <p:txBody>
          <a:bodyPr/>
          <a:lstStyle/>
          <a:p>
            <a:fld id="{5594869E-0D33-4A4C-8F15-B8BA1BB9B87F}" type="slidenum">
              <a:rPr lang="sr-Cyrl-CS" smtClean="0"/>
              <a:pPr/>
              <a:t>‹#›</a:t>
            </a:fld>
            <a:endParaRPr lang="sr-Cyrl-C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BB132CC-6405-4A09-B572-9314CA1ED2E2}" type="datetimeFigureOut">
              <a:rPr lang="sr-Latn-CS" smtClean="0"/>
              <a:pPr/>
              <a:t>17.12.2020.</a:t>
            </a:fld>
            <a:endParaRPr lang="sr-Cyrl-CS"/>
          </a:p>
        </p:txBody>
      </p:sp>
      <p:sp>
        <p:nvSpPr>
          <p:cNvPr id="6" name="Footer Placeholder 5"/>
          <p:cNvSpPr>
            <a:spLocks noGrp="1"/>
          </p:cNvSpPr>
          <p:nvPr>
            <p:ph type="ftr" sz="quarter" idx="11"/>
          </p:nvPr>
        </p:nvSpPr>
        <p:spPr/>
        <p:txBody>
          <a:bodyPr/>
          <a:lstStyle/>
          <a:p>
            <a:endParaRPr lang="sr-Cyrl-CS"/>
          </a:p>
        </p:txBody>
      </p:sp>
      <p:sp>
        <p:nvSpPr>
          <p:cNvPr id="7" name="Slide Number Placeholder 6"/>
          <p:cNvSpPr>
            <a:spLocks noGrp="1"/>
          </p:cNvSpPr>
          <p:nvPr>
            <p:ph type="sldNum" sz="quarter" idx="12"/>
          </p:nvPr>
        </p:nvSpPr>
        <p:spPr/>
        <p:txBody>
          <a:bodyPr/>
          <a:lstStyle/>
          <a:p>
            <a:fld id="{5594869E-0D33-4A4C-8F15-B8BA1BB9B87F}" type="slidenum">
              <a:rPr lang="sr-Cyrl-CS" smtClean="0"/>
              <a:pPr/>
              <a:t>‹#›</a:t>
            </a:fld>
            <a:endParaRPr lang="sr-Cyrl-C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BB132CC-6405-4A09-B572-9314CA1ED2E2}" type="datetimeFigureOut">
              <a:rPr lang="sr-Latn-CS" smtClean="0"/>
              <a:pPr/>
              <a:t>17.12.2020.</a:t>
            </a:fld>
            <a:endParaRPr lang="sr-Cyrl-CS"/>
          </a:p>
        </p:txBody>
      </p:sp>
      <p:sp>
        <p:nvSpPr>
          <p:cNvPr id="6" name="Footer Placeholder 5"/>
          <p:cNvSpPr>
            <a:spLocks noGrp="1"/>
          </p:cNvSpPr>
          <p:nvPr>
            <p:ph type="ftr" sz="quarter" idx="11"/>
          </p:nvPr>
        </p:nvSpPr>
        <p:spPr>
          <a:xfrm>
            <a:off x="914400" y="6172200"/>
            <a:ext cx="3886200" cy="457200"/>
          </a:xfrm>
        </p:spPr>
        <p:txBody>
          <a:bodyPr/>
          <a:lstStyle/>
          <a:p>
            <a:endParaRPr lang="sr-Cyrl-CS"/>
          </a:p>
        </p:txBody>
      </p:sp>
      <p:sp>
        <p:nvSpPr>
          <p:cNvPr id="7" name="Slide Number Placeholder 6"/>
          <p:cNvSpPr>
            <a:spLocks noGrp="1"/>
          </p:cNvSpPr>
          <p:nvPr>
            <p:ph type="sldNum" sz="quarter" idx="12"/>
          </p:nvPr>
        </p:nvSpPr>
        <p:spPr>
          <a:xfrm>
            <a:off x="146304" y="6208776"/>
            <a:ext cx="457200" cy="457200"/>
          </a:xfrm>
        </p:spPr>
        <p:txBody>
          <a:bodyPr/>
          <a:lstStyle/>
          <a:p>
            <a:fld id="{5594869E-0D33-4A4C-8F15-B8BA1BB9B87F}" type="slidenum">
              <a:rPr lang="sr-Cyrl-CS" smtClean="0"/>
              <a:pPr/>
              <a:t>‹#›</a:t>
            </a:fld>
            <a:endParaRPr lang="sr-Cyrl-C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BB132CC-6405-4A09-B572-9314CA1ED2E2}" type="datetimeFigureOut">
              <a:rPr lang="sr-Latn-CS" smtClean="0"/>
              <a:pPr/>
              <a:t>17.12.2020.</a:t>
            </a:fld>
            <a:endParaRPr lang="sr-Cyrl-CS"/>
          </a:p>
        </p:txBody>
      </p:sp>
      <p:sp>
        <p:nvSpPr>
          <p:cNvPr id="5" name="Footer Placeholder 4"/>
          <p:cNvSpPr>
            <a:spLocks noGrp="1"/>
          </p:cNvSpPr>
          <p:nvPr>
            <p:ph type="ftr" sz="quarter" idx="11"/>
          </p:nvPr>
        </p:nvSpPr>
        <p:spPr/>
        <p:txBody>
          <a:bodyPr/>
          <a:lstStyle/>
          <a:p>
            <a:endParaRPr lang="sr-Cyrl-CS"/>
          </a:p>
        </p:txBody>
      </p:sp>
      <p:sp>
        <p:nvSpPr>
          <p:cNvPr id="6" name="Slide Number Placeholder 5"/>
          <p:cNvSpPr>
            <a:spLocks noGrp="1"/>
          </p:cNvSpPr>
          <p:nvPr>
            <p:ph type="sldNum" sz="quarter" idx="12"/>
          </p:nvPr>
        </p:nvSpPr>
        <p:spPr/>
        <p:txBody>
          <a:bodyPr/>
          <a:lstStyle/>
          <a:p>
            <a:fld id="{5594869E-0D33-4A4C-8F15-B8BA1BB9B87F}" type="slidenum">
              <a:rPr lang="sr-Cyrl-CS" smtClean="0"/>
              <a:pPr/>
              <a:t>‹#›</a:t>
            </a:fld>
            <a:endParaRPr lang="sr-Cyrl-C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BB132CC-6405-4A09-B572-9314CA1ED2E2}" type="datetimeFigureOut">
              <a:rPr lang="sr-Latn-CS" smtClean="0"/>
              <a:pPr/>
              <a:t>17.12.2020.</a:t>
            </a:fld>
            <a:endParaRPr lang="sr-Cyrl-CS"/>
          </a:p>
        </p:txBody>
      </p:sp>
      <p:sp>
        <p:nvSpPr>
          <p:cNvPr id="5" name="Footer Placeholder 4"/>
          <p:cNvSpPr>
            <a:spLocks noGrp="1"/>
          </p:cNvSpPr>
          <p:nvPr>
            <p:ph type="ftr" sz="quarter" idx="11"/>
          </p:nvPr>
        </p:nvSpPr>
        <p:spPr/>
        <p:txBody>
          <a:bodyPr/>
          <a:lstStyle/>
          <a:p>
            <a:endParaRPr lang="sr-Cyrl-CS"/>
          </a:p>
        </p:txBody>
      </p:sp>
      <p:sp>
        <p:nvSpPr>
          <p:cNvPr id="6" name="Slide Number Placeholder 5"/>
          <p:cNvSpPr>
            <a:spLocks noGrp="1"/>
          </p:cNvSpPr>
          <p:nvPr>
            <p:ph type="sldNum" sz="quarter" idx="12"/>
          </p:nvPr>
        </p:nvSpPr>
        <p:spPr/>
        <p:txBody>
          <a:bodyPr/>
          <a:lstStyle/>
          <a:p>
            <a:fld id="{5594869E-0D33-4A4C-8F15-B8BA1BB9B87F}" type="slidenum">
              <a:rPr lang="sr-Cyrl-CS" smtClean="0"/>
              <a:pPr/>
              <a:t>‹#›</a:t>
            </a:fld>
            <a:endParaRPr lang="sr-Cyrl-C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DBB132CC-6405-4A09-B572-9314CA1ED2E2}" type="datetimeFigureOut">
              <a:rPr lang="sr-Latn-CS" smtClean="0"/>
              <a:pPr/>
              <a:t>17.12.2020.</a:t>
            </a:fld>
            <a:endParaRPr lang="sr-Cyrl-C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sr-Cyrl-C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5594869E-0D33-4A4C-8F15-B8BA1BB9B87F}" type="slidenum">
              <a:rPr lang="sr-Cyrl-CS" smtClean="0"/>
              <a:pPr/>
              <a:t>‹#›</a:t>
            </a:fld>
            <a:endParaRPr lang="sr-Cyrl-CS"/>
          </a:p>
        </p:txBody>
      </p:sp>
    </p:spTree>
  </p:cSld>
  <p:clrMap bg1="lt1" tx1="dk1" bg2="lt2" tx2="dk2" accent1="accent1" accent2="accent2" accent3="accent3" accent4="accent4" accent5="accent5" accent6="accent6" hlink="hlink" folHlink="folHlink"/>
  <p:sldLayoutIdLst>
    <p:sldLayoutId id="2147484129" r:id="rId1"/>
    <p:sldLayoutId id="2147484130" r:id="rId2"/>
    <p:sldLayoutId id="2147484131" r:id="rId3"/>
    <p:sldLayoutId id="2147484132" r:id="rId4"/>
    <p:sldLayoutId id="2147484133" r:id="rId5"/>
    <p:sldLayoutId id="2147484134" r:id="rId6"/>
    <p:sldLayoutId id="2147484135" r:id="rId7"/>
    <p:sldLayoutId id="2147484136" r:id="rId8"/>
    <p:sldLayoutId id="2147484137" r:id="rId9"/>
    <p:sldLayoutId id="2147484138" r:id="rId10"/>
    <p:sldLayoutId id="214748413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sr-Cyrl-CS" b="1" dirty="0" smtClean="0"/>
              <a:t>ПРАВИЛО ВЕРЕ И СРПСКА СЛАВА</a:t>
            </a:r>
            <a:endParaRPr lang="sr-Cyrl-CS" b="1" dirty="0"/>
          </a:p>
        </p:txBody>
      </p:sp>
      <p:sp>
        <p:nvSpPr>
          <p:cNvPr id="2" name="Title 1"/>
          <p:cNvSpPr>
            <a:spLocks noGrp="1"/>
          </p:cNvSpPr>
          <p:nvPr>
            <p:ph type="ctrTitle"/>
          </p:nvPr>
        </p:nvSpPr>
        <p:spPr/>
        <p:txBody>
          <a:bodyPr/>
          <a:lstStyle/>
          <a:p>
            <a:r>
              <a:rPr lang="sr-Cyrl-CS" dirty="0" smtClean="0"/>
              <a:t>СВЕТИ НИКОЛА</a:t>
            </a:r>
            <a:endParaRPr lang="sr-Cyrl-C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0" fill="hold"/>
                                        <p:tgtEl>
                                          <p:spTgt spid="2"/>
                                        </p:tgtEl>
                                        <p:attrNameLst>
                                          <p:attrName>ppt_x</p:attrName>
                                        </p:attrNameLst>
                                      </p:cBhvr>
                                      <p:tavLst>
                                        <p:tav tm="0">
                                          <p:val>
                                            <p:strVal val="0-#ppt_w/2"/>
                                          </p:val>
                                        </p:tav>
                                        <p:tav tm="100000">
                                          <p:val>
                                            <p:strVal val="#ppt_x"/>
                                          </p:val>
                                        </p:tav>
                                      </p:tavLst>
                                    </p:anim>
                                    <p:anim calcmode="lin" valueType="num">
                                      <p:cBhvr additive="base">
                                        <p:cTn id="8" dur="5000" fill="hold"/>
                                        <p:tgtEl>
                                          <p:spTgt spid="2"/>
                                        </p:tgtEl>
                                        <p:attrNameLst>
                                          <p:attrName>ppt_y</p:attrName>
                                        </p:attrNameLst>
                                      </p:cBhvr>
                                      <p:tavLst>
                                        <p:tav tm="0">
                                          <p:val>
                                            <p:strVal val="#ppt_y"/>
                                          </p:val>
                                        </p:tav>
                                        <p:tav tm="100000">
                                          <p:val>
                                            <p:strVal val="#ppt_y"/>
                                          </p:val>
                                        </p:tav>
                                      </p:tavLst>
                                    </p:anim>
                                  </p:childTnLst>
                                </p:cTn>
                              </p:par>
                              <p:par>
                                <p:cTn id="9" presetID="7" presetClass="entr" presetSubtype="2"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2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2" dur="2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SCN2709.JPG"/>
          <p:cNvPicPr>
            <a:picLocks noGrp="1" noChangeAspect="1"/>
          </p:cNvPicPr>
          <p:nvPr>
            <p:ph sz="quarter" idx="1"/>
          </p:nvPr>
        </p:nvPicPr>
        <p:blipFill>
          <a:blip r:embed="rId2" cstate="screen"/>
          <a:stretch>
            <a:fillRect/>
          </a:stretch>
        </p:blipFill>
        <p:spPr>
          <a:xfrm>
            <a:off x="285720" y="571480"/>
            <a:ext cx="3715874" cy="4929221"/>
          </a:xfrm>
        </p:spPr>
      </p:pic>
      <p:sp>
        <p:nvSpPr>
          <p:cNvPr id="5" name="TextBox 4"/>
          <p:cNvSpPr txBox="1"/>
          <p:nvPr/>
        </p:nvSpPr>
        <p:spPr>
          <a:xfrm>
            <a:off x="4000464" y="571480"/>
            <a:ext cx="5143536" cy="4524315"/>
          </a:xfrm>
          <a:prstGeom prst="rect">
            <a:avLst/>
          </a:prstGeom>
          <a:noFill/>
        </p:spPr>
        <p:txBody>
          <a:bodyPr wrap="square" rtlCol="0">
            <a:spAutoFit/>
          </a:bodyPr>
          <a:lstStyle/>
          <a:p>
            <a:r>
              <a:rPr lang="sr-Cyrl-CS" sz="3600" b="1" dirty="0" smtClean="0"/>
              <a:t>Свети Никола </a:t>
            </a:r>
          </a:p>
          <a:p>
            <a:r>
              <a:rPr lang="sr-Cyrl-CS" sz="3600" b="1" dirty="0" smtClean="0"/>
              <a:t>је најчешћа крсна</a:t>
            </a:r>
          </a:p>
          <a:p>
            <a:r>
              <a:rPr lang="sr-Cyrl-CS" sz="3600" b="1" dirty="0" smtClean="0"/>
              <a:t>слава </a:t>
            </a:r>
            <a:r>
              <a:rPr lang="sr-Cyrl-CS" sz="3600" b="1" dirty="0" smtClean="0"/>
              <a:t>код Срба. Слави</a:t>
            </a:r>
          </a:p>
          <a:p>
            <a:r>
              <a:rPr lang="sr-Cyrl-CS" sz="3600" b="1" dirty="0" smtClean="0"/>
              <a:t>се </a:t>
            </a:r>
            <a:r>
              <a:rPr lang="sr-Cyrl-CS" sz="3600" b="1" dirty="0" smtClean="0"/>
              <a:t>19. децембра, увек се празнује посно и  наш народ га веома</a:t>
            </a:r>
          </a:p>
          <a:p>
            <a:r>
              <a:rPr lang="sr-Cyrl-CS" sz="3600" b="1" dirty="0" smtClean="0"/>
              <a:t>поштује </a:t>
            </a:r>
            <a:r>
              <a:rPr lang="sr-Cyrl-CS" sz="3600" b="1" dirty="0" smtClean="0"/>
              <a:t>и помиње у молитвама. </a:t>
            </a:r>
            <a:endParaRPr lang="sr-Cyrl-CS"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1" fill="hold"/>
                                        <p:tgtEl>
                                          <p:spTgt spid="5"/>
                                        </p:tgtEl>
                                        <p:attrNameLst>
                                          <p:attrName/>
                                        </p:attrNameLst>
                                      </p:cBhvr>
                                    </p:anim>
                                  </p:childTnLst>
                                </p:cTn>
                              </p:par>
                              <p:par>
                                <p:cTn id="8" presetID="7"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2000" fill="hold"/>
                                        <p:tgtEl>
                                          <p:spTgt spid="4"/>
                                        </p:tgtEl>
                                        <p:attrNameLst>
                                          <p:attrName>ppt_x</p:attrName>
                                        </p:attrNameLst>
                                      </p:cBhvr>
                                      <p:tavLst>
                                        <p:tav tm="0">
                                          <p:val>
                                            <p:strVal val="#ppt_x"/>
                                          </p:val>
                                        </p:tav>
                                        <p:tav tm="100000">
                                          <p:val>
                                            <p:strVal val="#ppt_x"/>
                                          </p:val>
                                        </p:tav>
                                      </p:tavLst>
                                    </p:anim>
                                    <p:anim calcmode="lin" valueType="num">
                                      <p:cBhvr additive="base">
                                        <p:cTn id="11"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3" name="TextBox 2"/>
          <p:cNvSpPr txBox="1"/>
          <p:nvPr/>
        </p:nvSpPr>
        <p:spPr>
          <a:xfrm>
            <a:off x="285720" y="1500174"/>
            <a:ext cx="8572560" cy="1754326"/>
          </a:xfrm>
          <a:prstGeom prst="rect">
            <a:avLst/>
          </a:prstGeom>
          <a:noFill/>
        </p:spPr>
        <p:txBody>
          <a:bodyPr wrap="square" rtlCol="0">
            <a:spAutoFit/>
          </a:bodyPr>
          <a:lstStyle/>
          <a:p>
            <a:r>
              <a:rPr lang="sr-Cyrl-CS" sz="3600" b="1" dirty="0" smtClean="0"/>
              <a:t>Беба названа Никола по своме стрицу рођена је у Патари, земља Ликија (Мала Азија)</a:t>
            </a:r>
            <a:r>
              <a:rPr lang="sr-Latn-CS" sz="3600" b="1" dirty="0" smtClean="0"/>
              <a:t>, </a:t>
            </a:r>
            <a:r>
              <a:rPr lang="sr-Cyrl-CS" sz="3600" b="1" dirty="0" smtClean="0"/>
              <a:t>у трећем веку.</a:t>
            </a:r>
            <a:endParaRPr lang="sr-Cyrl-CS" sz="3600" b="1" dirty="0"/>
          </a:p>
        </p:txBody>
      </p:sp>
      <p:pic>
        <p:nvPicPr>
          <p:cNvPr id="4" name="Picture 3" descr="DSCN2710.JPG"/>
          <p:cNvPicPr>
            <a:picLocks noChangeAspect="1"/>
          </p:cNvPicPr>
          <p:nvPr/>
        </p:nvPicPr>
        <p:blipFill>
          <a:blip r:embed="rId2">
            <a:lum bright="-6000" contrast="3000"/>
          </a:blip>
          <a:stretch>
            <a:fillRect/>
          </a:stretch>
        </p:blipFill>
        <p:spPr>
          <a:xfrm>
            <a:off x="4000496" y="3500438"/>
            <a:ext cx="4143373" cy="300688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childTnLst>
                          </p:cTn>
                        </p:par>
                        <p:par>
                          <p:cTn id="8" fill="hold">
                            <p:stCondLst>
                              <p:cond delay="0"/>
                            </p:stCondLst>
                            <p:childTnLst>
                              <p:par>
                                <p:cTn id="9" presetID="24"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to="" calcmode="lin" valueType="num">
                                      <p:cBhvr>
                                        <p:cTn id="11" dur="1" fill="hold"/>
                                        <p:tgtEl>
                                          <p:spTgt spid="4"/>
                                        </p:tgtEl>
                                        <p:attrNameLst>
                                          <p:attrName/>
                                        </p:attrNameLst>
                                      </p:cBhvr>
                                    </p:anim>
                                  </p:childTnLst>
                                </p:cTn>
                              </p:par>
                            </p:childTnLst>
                          </p:cTn>
                        </p:par>
                      </p:childTnLst>
                    </p:cTn>
                  </p:par>
                  <p:par>
                    <p:cTn id="12" fill="hold">
                      <p:stCondLst>
                        <p:cond delay="indefinite"/>
                      </p:stCondLst>
                      <p:childTnLst>
                        <p:par>
                          <p:cTn id="13" fill="hold">
                            <p:stCondLst>
                              <p:cond delay="0"/>
                            </p:stCondLst>
                            <p:childTnLst>
                              <p:par>
                                <p:cTn id="14" presetID="6" presetClass="emph" presetSubtype="0" fill="hold" nodeType="clickEffect">
                                  <p:stCondLst>
                                    <p:cond delay="0"/>
                                  </p:stCondLst>
                                  <p:childTnLst>
                                    <p:animScale>
                                      <p:cBhvr>
                                        <p:cTn id="15"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28596" y="285728"/>
            <a:ext cx="8358246" cy="1938992"/>
          </a:xfrm>
          <a:prstGeom prst="rect">
            <a:avLst/>
          </a:prstGeom>
          <a:noFill/>
        </p:spPr>
        <p:txBody>
          <a:bodyPr wrap="square" rtlCol="0">
            <a:spAutoFit/>
          </a:bodyPr>
          <a:lstStyle/>
          <a:p>
            <a:r>
              <a:rPr lang="sr-Cyrl-CS" sz="4000" b="1" dirty="0" smtClean="0"/>
              <a:t>Као </a:t>
            </a:r>
            <a:r>
              <a:rPr lang="sr-Cyrl-CS" sz="4000" b="1" dirty="0" smtClean="0"/>
              <a:t>дете</a:t>
            </a:r>
            <a:r>
              <a:rPr lang="en-US" sz="4000" b="1" dirty="0" smtClean="0"/>
              <a:t> </a:t>
            </a:r>
            <a:r>
              <a:rPr lang="sr-Cyrl-CS" sz="4000" b="1" dirty="0" smtClean="0"/>
              <a:t>учио </a:t>
            </a:r>
            <a:r>
              <a:rPr lang="sr-Cyrl-CS" sz="4000" b="1" dirty="0" smtClean="0"/>
              <a:t>се код свог стрица, епископа Николе, поред којег је заволео Христову науку.</a:t>
            </a:r>
            <a:endParaRPr lang="sr-Cyrl-CS" sz="4000" b="1" dirty="0"/>
          </a:p>
        </p:txBody>
      </p:sp>
      <p:pic>
        <p:nvPicPr>
          <p:cNvPr id="4" name="Picture 3" descr="DSCN2715.JPG"/>
          <p:cNvPicPr>
            <a:picLocks noChangeAspect="1"/>
          </p:cNvPicPr>
          <p:nvPr/>
        </p:nvPicPr>
        <p:blipFill>
          <a:blip r:embed="rId2"/>
          <a:stretch>
            <a:fillRect/>
          </a:stretch>
        </p:blipFill>
        <p:spPr>
          <a:xfrm>
            <a:off x="2000232" y="2714620"/>
            <a:ext cx="5026288" cy="37861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to="" calcmode="lin" valueType="num">
                                      <p:cBhvr>
                                        <p:cTn id="10" dur="1" fill="hold"/>
                                        <p:tgtEl>
                                          <p:spTgt spid="4"/>
                                        </p:tgtEl>
                                        <p:attrNameLst>
                                          <p:attrName/>
                                        </p:attrNameLst>
                                      </p:cBhvr>
                                    </p:anim>
                                  </p:childTnLst>
                                </p:cTn>
                              </p:par>
                            </p:childTnLst>
                          </p:cTn>
                        </p:par>
                      </p:childTnLst>
                    </p:cTn>
                  </p:par>
                  <p:par>
                    <p:cTn id="11" fill="hold">
                      <p:stCondLst>
                        <p:cond delay="indefinite"/>
                      </p:stCondLst>
                      <p:childTnLst>
                        <p:par>
                          <p:cTn id="12" fill="hold">
                            <p:stCondLst>
                              <p:cond delay="0"/>
                            </p:stCondLst>
                            <p:childTnLst>
                              <p:par>
                                <p:cTn id="13" presetID="6" presetClass="emph" presetSubtype="0" fill="hold" nodeType="clickEffect">
                                  <p:stCondLst>
                                    <p:cond delay="0"/>
                                  </p:stCondLst>
                                  <p:childTnLst>
                                    <p:animScale>
                                      <p:cBhvr>
                                        <p:cTn id="14"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N2716.JPG"/>
          <p:cNvPicPr>
            <a:picLocks noChangeAspect="1"/>
          </p:cNvPicPr>
          <p:nvPr/>
        </p:nvPicPr>
        <p:blipFill>
          <a:blip r:embed="rId2"/>
          <a:stretch>
            <a:fillRect/>
          </a:stretch>
        </p:blipFill>
        <p:spPr>
          <a:xfrm>
            <a:off x="428596" y="357166"/>
            <a:ext cx="8072494" cy="6244344"/>
          </a:xfrm>
          <a:prstGeom prst="rect">
            <a:avLst/>
          </a:prstGeom>
        </p:spPr>
      </p:pic>
      <p:sp>
        <p:nvSpPr>
          <p:cNvPr id="3" name="Rectangle 2"/>
          <p:cNvSpPr/>
          <p:nvPr/>
        </p:nvSpPr>
        <p:spPr>
          <a:xfrm>
            <a:off x="0" y="0"/>
            <a:ext cx="6985502" cy="707886"/>
          </a:xfrm>
          <a:prstGeom prst="rect">
            <a:avLst/>
          </a:prstGeom>
          <a:solidFill>
            <a:schemeClr val="accent2">
              <a:alpha val="37000"/>
            </a:schemeClr>
          </a:solidFill>
        </p:spPr>
        <p:txBody>
          <a:bodyPr wrap="none">
            <a:spAutoFit/>
          </a:bodyPr>
          <a:lstStyle/>
          <a:p>
            <a:pPr lvl="0"/>
            <a:r>
              <a:rPr lang="sr-Cyrl-CS" sz="4000" b="1" dirty="0" smtClean="0"/>
              <a:t>Рукоположен је за ђакона</a:t>
            </a:r>
            <a:r>
              <a:rPr lang="sr-Cyrl-CS" sz="3600" b="1" dirty="0" smtClean="0">
                <a:solidFill>
                  <a:prstClr val="white"/>
                </a:solidFill>
              </a:rPr>
              <a:t>....</a:t>
            </a:r>
            <a:endParaRPr lang="sr-Cyrl-CS" sz="3600" b="1" dirty="0">
              <a:solidFill>
                <a:prstClr val="white"/>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SCN2717.JPG"/>
          <p:cNvPicPr>
            <a:picLocks noChangeAspect="1"/>
          </p:cNvPicPr>
          <p:nvPr/>
        </p:nvPicPr>
        <p:blipFill>
          <a:blip r:embed="rId2"/>
          <a:stretch>
            <a:fillRect/>
          </a:stretch>
        </p:blipFill>
        <p:spPr>
          <a:xfrm>
            <a:off x="70024" y="0"/>
            <a:ext cx="9073976" cy="6572272"/>
          </a:xfrm>
          <a:prstGeom prst="rect">
            <a:avLst/>
          </a:prstGeom>
        </p:spPr>
      </p:pic>
      <p:sp>
        <p:nvSpPr>
          <p:cNvPr id="2" name="Rectangle 1"/>
          <p:cNvSpPr/>
          <p:nvPr/>
        </p:nvSpPr>
        <p:spPr>
          <a:xfrm>
            <a:off x="1714480" y="0"/>
            <a:ext cx="4572000" cy="1938992"/>
          </a:xfrm>
          <a:prstGeom prst="rect">
            <a:avLst/>
          </a:prstGeom>
          <a:solidFill>
            <a:schemeClr val="accent2">
              <a:alpha val="37000"/>
            </a:schemeClr>
          </a:solidFill>
        </p:spPr>
        <p:txBody>
          <a:bodyPr>
            <a:spAutoFit/>
          </a:bodyPr>
          <a:lstStyle/>
          <a:p>
            <a:r>
              <a:rPr lang="sr-Cyrl-CS" sz="4000" b="1" dirty="0" smtClean="0"/>
              <a:t>...и после неког времена и за свештеника.</a:t>
            </a:r>
            <a:endParaRPr lang="sr-Cyrl-CS" sz="4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58" y="285728"/>
            <a:ext cx="8643998" cy="5632311"/>
          </a:xfrm>
          <a:prstGeom prst="rect">
            <a:avLst/>
          </a:prstGeom>
          <a:noFill/>
        </p:spPr>
        <p:txBody>
          <a:bodyPr wrap="square" rtlCol="0">
            <a:spAutoFit/>
          </a:bodyPr>
          <a:lstStyle/>
          <a:p>
            <a:r>
              <a:rPr lang="sr-Cyrl-CS" sz="3600" b="1" dirty="0" smtClean="0"/>
              <a:t>После смрти имућних родитеља Никола је полако сав новац и имање дао сиромашнима. Најпознатији је случај када је помогао једном сиромашном човеку да у очајању не прода три ћерке богаташима за жене, да би и оне и он могли преживети. Светитељ је кришом остављао ноћу врећице са златом испред врата те породице, да би  избегли несрећу. </a:t>
            </a:r>
            <a:endParaRPr lang="sr-Cyrl-CS" sz="3600" b="1" dirty="0"/>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N2718.JPG"/>
          <p:cNvPicPr>
            <a:picLocks noChangeAspect="1"/>
          </p:cNvPicPr>
          <p:nvPr/>
        </p:nvPicPr>
        <p:blipFill>
          <a:blip r:embed="rId2">
            <a:lum bright="-10000"/>
          </a:blip>
          <a:stretch>
            <a:fillRect/>
          </a:stretch>
        </p:blipFill>
        <p:spPr>
          <a:xfrm>
            <a:off x="1071538" y="714356"/>
            <a:ext cx="7358114" cy="5800932"/>
          </a:xfrm>
          <a:prstGeom prst="rect">
            <a:avLst/>
          </a:prstGeom>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214290"/>
            <a:ext cx="8501122" cy="5016758"/>
          </a:xfrm>
          <a:prstGeom prst="rect">
            <a:avLst/>
          </a:prstGeom>
        </p:spPr>
        <p:txBody>
          <a:bodyPr wrap="square">
            <a:spAutoFit/>
          </a:bodyPr>
          <a:lstStyle/>
          <a:p>
            <a:r>
              <a:rPr lang="sr-Cyrl-CS" sz="4000" b="1" dirty="0" smtClean="0"/>
              <a:t>Кад га је трећи пут сиромах видео, Николај га закле: “Не казуј никоме о овоме, бар не док сам ја жив!”. Свети Никола није желео похвале од људи, познајући Христову поуку да се добра дела чине тајно, а Бог </a:t>
            </a:r>
            <a:r>
              <a:rPr lang="sr-Cyrl-RS" sz="4000" b="1" dirty="0" smtClean="0"/>
              <a:t>к</a:t>
            </a:r>
            <a:r>
              <a:rPr lang="sr-Cyrl-CS" sz="4000" b="1" dirty="0" smtClean="0"/>
              <a:t>оји </a:t>
            </a:r>
            <a:r>
              <a:rPr lang="sr-Cyrl-CS" sz="4000" b="1" dirty="0" smtClean="0"/>
              <a:t>види тајно узвратиће јавно.</a:t>
            </a:r>
            <a:endParaRPr lang="sr-Cyrl-CS" sz="4000" dirty="0"/>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58" y="285728"/>
            <a:ext cx="8786842" cy="2769989"/>
          </a:xfrm>
          <a:prstGeom prst="rect">
            <a:avLst/>
          </a:prstGeom>
          <a:noFill/>
        </p:spPr>
        <p:txBody>
          <a:bodyPr wrap="square" rtlCol="0">
            <a:spAutoFit/>
          </a:bodyPr>
          <a:lstStyle/>
          <a:p>
            <a:r>
              <a:rPr lang="sr-Cyrl-CS" sz="4000" b="1" dirty="0" smtClean="0">
                <a:ln>
                  <a:solidFill>
                    <a:schemeClr val="accent2">
                      <a:lumMod val="20000"/>
                      <a:lumOff val="80000"/>
                    </a:schemeClr>
                  </a:solidFill>
                </a:ln>
              </a:rPr>
              <a:t>Када је кренуо преко мора да обиђе Христов гроб и Свету </a:t>
            </a:r>
            <a:r>
              <a:rPr lang="sr-Cyrl-CS" sz="4000" b="1" dirty="0" smtClean="0">
                <a:ln>
                  <a:solidFill>
                    <a:schemeClr val="accent2">
                      <a:lumMod val="20000"/>
                      <a:lumOff val="80000"/>
                    </a:schemeClr>
                  </a:solidFill>
                </a:ln>
              </a:rPr>
              <a:t>Земљу,брод </a:t>
            </a:r>
            <a:r>
              <a:rPr lang="sr-Cyrl-CS" sz="4000" b="1" dirty="0" smtClean="0">
                <a:ln>
                  <a:solidFill>
                    <a:schemeClr val="accent2">
                      <a:lumMod val="20000"/>
                      <a:lumOff val="80000"/>
                    </a:schemeClr>
                  </a:solidFill>
                </a:ln>
              </a:rPr>
              <a:t>захвати велико невреме</a:t>
            </a:r>
            <a:r>
              <a:rPr lang="sr-Cyrl-CS" sz="5400" b="1" dirty="0" smtClean="0">
                <a:ln>
                  <a:solidFill>
                    <a:schemeClr val="accent2">
                      <a:lumMod val="20000"/>
                      <a:lumOff val="80000"/>
                    </a:schemeClr>
                  </a:solidFill>
                </a:ln>
              </a:rPr>
              <a:t>. </a:t>
            </a:r>
            <a:endParaRPr lang="sr-Cyrl-CS" sz="5400" b="1" dirty="0">
              <a:ln>
                <a:solidFill>
                  <a:schemeClr val="accent2">
                    <a:lumMod val="20000"/>
                    <a:lumOff val="80000"/>
                  </a:schemeClr>
                </a:solidFill>
              </a:ln>
            </a:endParaRPr>
          </a:p>
        </p:txBody>
      </p:sp>
      <p:pic>
        <p:nvPicPr>
          <p:cNvPr id="3" name="Picture 2" descr="DSCN2719.JPG"/>
          <p:cNvPicPr>
            <a:picLocks noChangeAspect="1"/>
          </p:cNvPicPr>
          <p:nvPr/>
        </p:nvPicPr>
        <p:blipFill>
          <a:blip r:embed="rId2"/>
          <a:stretch>
            <a:fillRect/>
          </a:stretch>
        </p:blipFill>
        <p:spPr>
          <a:xfrm>
            <a:off x="3000364" y="2285992"/>
            <a:ext cx="5901682" cy="4080777"/>
          </a:xfrm>
          <a:prstGeom prst="rect">
            <a:avLst/>
          </a:prstGeom>
        </p:spPr>
      </p:pic>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8929718" cy="3785652"/>
          </a:xfrm>
          <a:prstGeom prst="rect">
            <a:avLst/>
          </a:prstGeom>
        </p:spPr>
        <p:txBody>
          <a:bodyPr wrap="square">
            <a:spAutoFit/>
          </a:bodyPr>
          <a:lstStyle/>
          <a:p>
            <a:r>
              <a:rPr lang="sr-Cyrl-CS" sz="4000" b="1" dirty="0" smtClean="0">
                <a:ln>
                  <a:solidFill>
                    <a:schemeClr val="accent2">
                      <a:lumMod val="20000"/>
                      <a:lumOff val="80000"/>
                    </a:schemeClr>
                  </a:solidFill>
                </a:ln>
              </a:rPr>
              <a:t>Морнари замолише Николу да замоли Господа за помоћ, што он и учини. Невреме се смири и од тога догађаја морепловци празнују Светог Николу као њиховог заступника пред Богом.</a:t>
            </a:r>
            <a:endParaRPr lang="sr-Cyrl-CS" sz="4000" dirty="0"/>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N2766.JPG"/>
          <p:cNvPicPr>
            <a:picLocks noChangeAspect="1"/>
          </p:cNvPicPr>
          <p:nvPr/>
        </p:nvPicPr>
        <p:blipFill>
          <a:blip r:embed="rId2" cstate="screen"/>
          <a:stretch>
            <a:fillRect/>
          </a:stretch>
        </p:blipFill>
        <p:spPr>
          <a:xfrm>
            <a:off x="4857752" y="-428652"/>
            <a:ext cx="4286248" cy="7224160"/>
          </a:xfrm>
          <a:prstGeom prst="rect">
            <a:avLst/>
          </a:prstGeom>
        </p:spPr>
      </p:pic>
      <p:pic>
        <p:nvPicPr>
          <p:cNvPr id="3" name="Picture 2" descr="DSCN2758.JPG"/>
          <p:cNvPicPr>
            <a:picLocks noChangeAspect="1"/>
          </p:cNvPicPr>
          <p:nvPr/>
        </p:nvPicPr>
        <p:blipFill>
          <a:blip r:embed="rId3"/>
          <a:stretch>
            <a:fillRect/>
          </a:stretch>
        </p:blipFill>
        <p:spPr>
          <a:xfrm>
            <a:off x="-308094" y="-428652"/>
            <a:ext cx="5237284" cy="7286652"/>
          </a:xfrm>
          <a:prstGeom prst="rect">
            <a:avLst/>
          </a:prstGeom>
        </p:spPr>
      </p:pic>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N2720.JPG"/>
          <p:cNvPicPr>
            <a:picLocks noChangeAspect="1"/>
          </p:cNvPicPr>
          <p:nvPr/>
        </p:nvPicPr>
        <p:blipFill>
          <a:blip r:embed="rId2"/>
          <a:stretch>
            <a:fillRect/>
          </a:stretch>
        </p:blipFill>
        <p:spPr>
          <a:xfrm>
            <a:off x="0" y="-1"/>
            <a:ext cx="9144000" cy="6870251"/>
          </a:xfrm>
          <a:prstGeom prst="rect">
            <a:avLst/>
          </a:prstGeom>
        </p:spPr>
      </p:pic>
      <p:sp>
        <p:nvSpPr>
          <p:cNvPr id="3" name="TextBox 2"/>
          <p:cNvSpPr txBox="1"/>
          <p:nvPr/>
        </p:nvSpPr>
        <p:spPr>
          <a:xfrm>
            <a:off x="357158" y="5214950"/>
            <a:ext cx="8605304" cy="1077218"/>
          </a:xfrm>
          <a:prstGeom prst="rect">
            <a:avLst/>
          </a:prstGeom>
          <a:gradFill flip="none" rotWithShape="1">
            <a:gsLst>
              <a:gs pos="0">
                <a:schemeClr val="accent1">
                  <a:tint val="66000"/>
                  <a:satMod val="160000"/>
                  <a:alpha val="1000"/>
                </a:schemeClr>
              </a:gs>
              <a:gs pos="50000">
                <a:schemeClr val="accent1">
                  <a:tint val="44500"/>
                  <a:satMod val="160000"/>
                </a:schemeClr>
              </a:gs>
              <a:gs pos="100000">
                <a:schemeClr val="accent1">
                  <a:tint val="23500"/>
                  <a:satMod val="160000"/>
                </a:schemeClr>
              </a:gs>
            </a:gsLst>
            <a:lin ang="5400000" scaled="1"/>
            <a:tileRect/>
          </a:gradFill>
        </p:spPr>
        <p:txBody>
          <a:bodyPr wrap="square" rtlCol="0">
            <a:spAutoFit/>
          </a:bodyPr>
          <a:lstStyle/>
          <a:p>
            <a:r>
              <a:rPr lang="sr-Cyrl-CS" sz="3200" b="1" dirty="0" smtClean="0"/>
              <a:t>Свети Никола рукоположен је за епископа у граду Мири, земља Ликија.</a:t>
            </a:r>
            <a:endParaRPr lang="sr-Cyrl-CS"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 to="" calcmode="lin" valueType="num">
                                      <p:cBhvr>
                                        <p:cTn id="10"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2910" y="500042"/>
            <a:ext cx="8439170" cy="6186309"/>
          </a:xfrm>
          <a:prstGeom prst="rect">
            <a:avLst/>
          </a:prstGeom>
          <a:noFill/>
        </p:spPr>
        <p:txBody>
          <a:bodyPr wrap="square" rtlCol="0">
            <a:spAutoFit/>
          </a:bodyPr>
          <a:lstStyle/>
          <a:p>
            <a:r>
              <a:rPr lang="sr-Cyrl-CS" sz="3600" b="1" dirty="0" smtClean="0"/>
              <a:t>У време гоњења хришћана Никола једно време проводи у тамници, где је и мучен, не би ли се одрекао Христа. Цар Константин, хришћанин, победио је многобожачке цареве, те је Никола пуштен из тамнице. Кад је угледао храм подигнут измишљеним римским боговима, он их поче рушити. Тада угледа демоне како излазе из храма.</a:t>
            </a:r>
            <a:endParaRPr lang="sr-Cyrl-CS" sz="3600" b="1" dirty="0"/>
          </a:p>
        </p:txBody>
      </p:sp>
    </p:spTree>
  </p:cSld>
  <p:clrMapOvr>
    <a:masterClrMapping/>
  </p:clrMapOvr>
  <p:transition>
    <p:wedg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N2721.JPG"/>
          <p:cNvPicPr>
            <a:picLocks noChangeAspect="1"/>
          </p:cNvPicPr>
          <p:nvPr/>
        </p:nvPicPr>
        <p:blipFill>
          <a:blip r:embed="rId2"/>
          <a:stretch>
            <a:fillRect/>
          </a:stretch>
        </p:blipFill>
        <p:spPr>
          <a:xfrm>
            <a:off x="2214546" y="2571744"/>
            <a:ext cx="5500694" cy="4081160"/>
          </a:xfrm>
          <a:prstGeom prst="rect">
            <a:avLst/>
          </a:prstGeom>
        </p:spPr>
      </p:pic>
      <p:sp>
        <p:nvSpPr>
          <p:cNvPr id="3" name="TextBox 2"/>
          <p:cNvSpPr txBox="1"/>
          <p:nvPr/>
        </p:nvSpPr>
        <p:spPr>
          <a:xfrm>
            <a:off x="571472" y="357166"/>
            <a:ext cx="8001056" cy="2062103"/>
          </a:xfrm>
          <a:prstGeom prst="rect">
            <a:avLst/>
          </a:prstGeom>
          <a:noFill/>
        </p:spPr>
        <p:txBody>
          <a:bodyPr wrap="square" rtlCol="0">
            <a:spAutoFit/>
          </a:bodyPr>
          <a:lstStyle/>
          <a:p>
            <a:r>
              <a:rPr lang="sr-Cyrl-CS" sz="3200" b="1" dirty="0" smtClean="0"/>
              <a:t>Три војводе су невино осудили на смрт. Свети </a:t>
            </a:r>
            <a:r>
              <a:rPr lang="sr-Cyrl-CS" sz="3200" b="1" dirty="0" smtClean="0"/>
              <a:t>Никола дође у последњи час и , не плашећи се, отео је џелату мач из руку и рекао да сачека са погубљењем.</a:t>
            </a:r>
            <a:endParaRPr lang="sr-Cyrl-CS"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childTnLst>
                          </p:cTn>
                        </p:par>
                        <p:par>
                          <p:cTn id="8" fill="hold">
                            <p:stCondLst>
                              <p:cond delay="0"/>
                            </p:stCondLst>
                            <p:childTnLst>
                              <p:par>
                                <p:cTn id="9" presetID="24"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to="" calcmode="lin" valueType="num">
                                      <p:cBhvr>
                                        <p:cTn id="11" dur="1" fill="hold"/>
                                        <p:tgtEl>
                                          <p:spTgt spid="2"/>
                                        </p:tgtEl>
                                        <p:attrNameLst>
                                          <p:attrName/>
                                        </p:attrNameLst>
                                      </p:cBhvr>
                                    </p:anim>
                                  </p:childTnLst>
                                </p:cTn>
                              </p:par>
                            </p:childTnLst>
                          </p:cTn>
                        </p:par>
                      </p:childTnLst>
                    </p:cTn>
                  </p:par>
                  <p:par>
                    <p:cTn id="12" fill="hold">
                      <p:stCondLst>
                        <p:cond delay="indefinite"/>
                      </p:stCondLst>
                      <p:childTnLst>
                        <p:par>
                          <p:cTn id="13" fill="hold">
                            <p:stCondLst>
                              <p:cond delay="0"/>
                            </p:stCondLst>
                            <p:childTnLst>
                              <p:par>
                                <p:cTn id="14" presetID="6" presetClass="emph" presetSubtype="0" fill="hold" nodeType="clickEffect">
                                  <p:stCondLst>
                                    <p:cond delay="0"/>
                                  </p:stCondLst>
                                  <p:childTnLst>
                                    <p:animScale>
                                      <p:cBhvr>
                                        <p:cTn id="15"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4348" y="642918"/>
            <a:ext cx="7003520" cy="4401205"/>
          </a:xfrm>
          <a:prstGeom prst="rect">
            <a:avLst/>
          </a:prstGeom>
          <a:noFill/>
        </p:spPr>
        <p:txBody>
          <a:bodyPr wrap="square" rtlCol="0">
            <a:spAutoFit/>
          </a:bodyPr>
          <a:lstStyle/>
          <a:p>
            <a:r>
              <a:rPr lang="sr-Cyrl-CS" sz="4000" b="1" dirty="0" smtClean="0"/>
              <a:t>Свети Никола учествовао је са још много епископа на Првом Васељенском сабору, где је написан део </a:t>
            </a:r>
            <a:r>
              <a:rPr lang="sr-Cyrl-CS" sz="4000" b="1" dirty="0" smtClean="0"/>
              <a:t>СИМБОЛА </a:t>
            </a:r>
            <a:r>
              <a:rPr lang="sr-Cyrl-CS" sz="4000" b="1" dirty="0" smtClean="0"/>
              <a:t>ВЕРЕ у коме се излаже православно учење о Светој Тројици.</a:t>
            </a:r>
            <a:endParaRPr lang="sr-Cyrl-CS" sz="4000" b="1" dirty="0"/>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2"/>
                                        </p:tgtEl>
                                        <p:attrNameLst>
                                          <p:attrName/>
                                        </p:attrNameLst>
                                      </p:cBhvr>
                                    </p:anim>
                                    <p:set>
                                      <p:cBhvr>
                                        <p:cTn id="7"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85852" y="285728"/>
            <a:ext cx="5893345" cy="5632311"/>
          </a:xfrm>
          <a:prstGeom prst="rect">
            <a:avLst/>
          </a:prstGeom>
          <a:noFill/>
        </p:spPr>
        <p:txBody>
          <a:bodyPr wrap="square" rtlCol="0">
            <a:spAutoFit/>
          </a:bodyPr>
          <a:lstStyle/>
          <a:p>
            <a:r>
              <a:rPr lang="sr-Cyrl-CS" sz="4000" b="1" dirty="0" smtClean="0"/>
              <a:t>Када је на том Сабору човек звани Арије почео да вређа Господа Исуса Христа називајући Га обичним човеком, Николај се разљутио и ударио му шамар, због чега су га отерали са Сабора. </a:t>
            </a:r>
            <a:endParaRPr lang="sr-Cyrl-CS" sz="4000" b="1" dirty="0"/>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2"/>
                                        </p:tgtEl>
                                        <p:attrNameLst>
                                          <p:attrName/>
                                        </p:attrNameLst>
                                      </p:cBhvr>
                                    </p:anim>
                                    <p:set>
                                      <p:cBhvr>
                                        <p:cTn id="7"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N2731.JPG"/>
          <p:cNvPicPr>
            <a:picLocks noChangeAspect="1"/>
          </p:cNvPicPr>
          <p:nvPr/>
        </p:nvPicPr>
        <p:blipFill>
          <a:blip r:embed="rId2"/>
          <a:stretch>
            <a:fillRect/>
          </a:stretch>
        </p:blipFill>
        <p:spPr>
          <a:xfrm>
            <a:off x="2357422" y="209119"/>
            <a:ext cx="4500594" cy="65436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nodeType="clickEffect">
                                  <p:stCondLst>
                                    <p:cond delay="0"/>
                                  </p:stCondLst>
                                  <p:childTnLst>
                                    <p:anim to="" calcmode="lin" valueType="num">
                                      <p:cBhvr>
                                        <p:cTn id="11" dur="1"/>
                                        <p:tgtEl>
                                          <p:spTgt spid="2"/>
                                        </p:tgtEl>
                                        <p:attrNameLst>
                                          <p:attrName/>
                                        </p:attrNameLst>
                                      </p:cBhvr>
                                    </p:anim>
                                    <p:set>
                                      <p:cBhvr>
                                        <p:cTn id="12"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4348" y="714356"/>
            <a:ext cx="5272405" cy="3785652"/>
          </a:xfrm>
          <a:prstGeom prst="rect">
            <a:avLst/>
          </a:prstGeom>
          <a:noFill/>
        </p:spPr>
        <p:txBody>
          <a:bodyPr wrap="square" rtlCol="0">
            <a:spAutoFit/>
          </a:bodyPr>
          <a:lstStyle/>
          <a:p>
            <a:r>
              <a:rPr lang="sr-Cyrl-CS" sz="4000" b="1" dirty="0" smtClean="0"/>
              <a:t>Међутим, неколико епископа са тог  Сабора имали су чудесна виђења, те су вратили светитеља на Сабор.</a:t>
            </a:r>
            <a:endParaRPr lang="sr-Cyrl-CS" sz="4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5786" y="785794"/>
            <a:ext cx="8358214" cy="2862322"/>
          </a:xfrm>
          <a:prstGeom prst="rect">
            <a:avLst/>
          </a:prstGeom>
          <a:noFill/>
        </p:spPr>
        <p:txBody>
          <a:bodyPr wrap="square" rtlCol="0">
            <a:spAutoFit/>
          </a:bodyPr>
          <a:lstStyle/>
          <a:p>
            <a:r>
              <a:rPr lang="sr-Cyrl-CS" sz="3600" b="1" dirty="0" smtClean="0"/>
              <a:t>Светитељ је цео свој живот посветио молитви , посту, помагању сиромашнима и онима у невољи. После смрти тело му је остало цело и мироточиво. </a:t>
            </a:r>
            <a:endParaRPr lang="sr-Cyrl-CS" sz="3600" b="1" dirty="0"/>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2" nodeType="clickEffect">
                                  <p:stCondLst>
                                    <p:cond delay="0"/>
                                  </p:stCondLst>
                                  <p:childTnLst>
                                    <p:anim to="" calcmode="lin" valueType="num">
                                      <p:cBhvr>
                                        <p:cTn id="11" dur="1"/>
                                        <p:tgtEl>
                                          <p:spTgt spid="2"/>
                                        </p:tgtEl>
                                        <p:attrNameLst>
                                          <p:attrName/>
                                        </p:attrNameLst>
                                      </p:cBhvr>
                                    </p:anim>
                                    <p:set>
                                      <p:cBhvr>
                                        <p:cTn id="12"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2" grpId="2"/>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8596" y="285728"/>
            <a:ext cx="4572000" cy="4524315"/>
          </a:xfrm>
          <a:prstGeom prst="rect">
            <a:avLst/>
          </a:prstGeom>
        </p:spPr>
        <p:txBody>
          <a:bodyPr>
            <a:spAutoFit/>
          </a:bodyPr>
          <a:lstStyle/>
          <a:p>
            <a:r>
              <a:rPr lang="sr-Cyrl-CS" sz="3600" b="1" dirty="0" smtClean="0"/>
              <a:t>Мошти су му </a:t>
            </a:r>
            <a:r>
              <a:rPr lang="sr-Cyrl-CS" sz="3600" b="1" dirty="0" smtClean="0"/>
              <a:t>више пута </a:t>
            </a:r>
            <a:r>
              <a:rPr lang="sr-Cyrl-CS" sz="3600" b="1" dirty="0" smtClean="0"/>
              <a:t>преношене  да би им верници широм света одали поштовање. Постоји и празник ПРЕНОС МОШТИЈУ СВЕТОГ НИКОЛАЈА.</a:t>
            </a:r>
            <a:endParaRPr lang="sr-Cyrl-CS" sz="3600" dirty="0"/>
          </a:p>
        </p:txBody>
      </p:sp>
      <p:pic>
        <p:nvPicPr>
          <p:cNvPr id="3" name="Picture 2" descr="Copy of Copy of DSCN2734.JPG"/>
          <p:cNvPicPr>
            <a:picLocks noChangeAspect="1"/>
          </p:cNvPicPr>
          <p:nvPr/>
        </p:nvPicPr>
        <p:blipFill>
          <a:blip r:embed="rId2"/>
          <a:stretch>
            <a:fillRect/>
          </a:stretch>
        </p:blipFill>
        <p:spPr>
          <a:xfrm>
            <a:off x="5072035" y="500043"/>
            <a:ext cx="3990544" cy="5572163"/>
          </a:xfrm>
          <a:prstGeom prst="rect">
            <a:avLst/>
          </a:prstGeom>
        </p:spPr>
      </p:pic>
    </p:spTree>
  </p:cSld>
  <p:clrMapOvr>
    <a:masterClrMapping/>
  </p:clrMapOvr>
  <p:transition>
    <p:pull dir="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28662" y="714356"/>
            <a:ext cx="7271734" cy="1384995"/>
          </a:xfrm>
          <a:prstGeom prst="rect">
            <a:avLst/>
          </a:prstGeom>
          <a:noFill/>
        </p:spPr>
        <p:txBody>
          <a:bodyPr wrap="square" rtlCol="0">
            <a:spAutoFit/>
          </a:bodyPr>
          <a:lstStyle/>
          <a:p>
            <a:r>
              <a:rPr lang="sr-Cyrl-CS" sz="4000" b="1" dirty="0" smtClean="0"/>
              <a:t>Данас су у граду Бари, у Италији</a:t>
            </a:r>
            <a:r>
              <a:rPr lang="sr-Cyrl-CS" sz="4400" b="1" dirty="0" smtClean="0"/>
              <a:t>.</a:t>
            </a:r>
            <a:endParaRPr lang="sr-Cyrl-CS" sz="4400" b="1" dirty="0"/>
          </a:p>
        </p:txBody>
      </p:sp>
      <p:pic>
        <p:nvPicPr>
          <p:cNvPr id="5" name="Picture 4" descr="DSCN2734.JPG"/>
          <p:cNvPicPr>
            <a:picLocks noChangeAspect="1"/>
          </p:cNvPicPr>
          <p:nvPr/>
        </p:nvPicPr>
        <p:blipFill>
          <a:blip r:embed="rId2"/>
          <a:stretch>
            <a:fillRect/>
          </a:stretch>
        </p:blipFill>
        <p:spPr>
          <a:xfrm>
            <a:off x="0" y="2357430"/>
            <a:ext cx="8773390" cy="39290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nodeType="clickEffect">
                                  <p:stCondLst>
                                    <p:cond delay="0"/>
                                  </p:stCondLst>
                                  <p:childTnLst>
                                    <p:anim to="" calcmode="lin" valueType="num">
                                      <p:cBhvr>
                                        <p:cTn id="6" dur="1"/>
                                        <p:tgtEl>
                                          <p:spTgt spid="4">
                                            <p:txEl>
                                              <p:pRg st="0" end="0"/>
                                            </p:txEl>
                                          </p:spTgt>
                                        </p:tgtEl>
                                        <p:attrNameLst>
                                          <p:attrName/>
                                        </p:attrNameLst>
                                      </p:cBhvr>
                                    </p:anim>
                                    <p:set>
                                      <p:cBhvr>
                                        <p:cTn id="7" dur="1" fill="hold">
                                          <p:stCondLst>
                                            <p:cond delay="0"/>
                                          </p:stCondLst>
                                        </p:cTn>
                                        <p:tgtEl>
                                          <p:spTgt spid="4">
                                            <p:txEl>
                                              <p:pRg st="0" end="0"/>
                                            </p:txEl>
                                          </p:spTgt>
                                        </p:tgtEl>
                                        <p:attrNameLst>
                                          <p:attrName>style.visibility</p:attrName>
                                        </p:attrNameLst>
                                      </p:cBhvr>
                                      <p:to>
                                        <p:strVal val="hidden"/>
                                      </p:to>
                                    </p:set>
                                  </p:childTnLst>
                                </p:cTn>
                              </p:par>
                            </p:childTnLst>
                          </p:cTn>
                        </p:par>
                        <p:par>
                          <p:cTn id="8" fill="hold">
                            <p:stCondLst>
                              <p:cond delay="0"/>
                            </p:stCondLst>
                            <p:childTnLst>
                              <p:par>
                                <p:cTn id="9" presetID="24"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to="" calcmode="lin" valueType="num">
                                      <p:cBhvr>
                                        <p:cTn id="11" dur="1" fill="hold"/>
                                        <p:tgtEl>
                                          <p:spTgt spid="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5786" y="928670"/>
            <a:ext cx="7450886" cy="3785652"/>
          </a:xfrm>
          <a:prstGeom prst="rect">
            <a:avLst/>
          </a:prstGeom>
          <a:noFill/>
        </p:spPr>
        <p:txBody>
          <a:bodyPr wrap="square" rtlCol="0">
            <a:spAutoFit/>
          </a:bodyPr>
          <a:lstStyle/>
          <a:p>
            <a:r>
              <a:rPr lang="sr-Cyrl-CS" sz="4000" b="1" dirty="0" smtClean="0"/>
              <a:t>Када је Стефан Дечански био ослепљен  јавио му се Свети </a:t>
            </a:r>
            <a:r>
              <a:rPr lang="sr-Cyrl-CS" sz="4000" b="1" dirty="0" smtClean="0"/>
              <a:t>Никола и </a:t>
            </a:r>
            <a:r>
              <a:rPr lang="sr-Cyrl-CS" sz="4000" b="1" dirty="0" smtClean="0"/>
              <a:t>вратио вид, због чега Стефан зида храм посвећен Светом Николи  у близини Дечана.</a:t>
            </a:r>
            <a:endParaRPr lang="sr-Cyrl-CS" sz="4000"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N2739.JPG"/>
          <p:cNvPicPr>
            <a:picLocks noChangeAspect="1"/>
          </p:cNvPicPr>
          <p:nvPr/>
        </p:nvPicPr>
        <p:blipFill>
          <a:blip r:embed="rId2"/>
          <a:stretch>
            <a:fillRect/>
          </a:stretch>
        </p:blipFill>
        <p:spPr>
          <a:xfrm>
            <a:off x="0" y="0"/>
            <a:ext cx="4643438" cy="6858000"/>
          </a:xfrm>
          <a:prstGeom prst="rect">
            <a:avLst/>
          </a:prstGeom>
        </p:spPr>
      </p:pic>
      <p:pic>
        <p:nvPicPr>
          <p:cNvPr id="3" name="Picture 2" descr="DSCN2740.JPG"/>
          <p:cNvPicPr>
            <a:picLocks noChangeAspect="1"/>
          </p:cNvPicPr>
          <p:nvPr/>
        </p:nvPicPr>
        <p:blipFill>
          <a:blip r:embed="rId3"/>
          <a:stretch>
            <a:fillRect/>
          </a:stretch>
        </p:blipFill>
        <p:spPr>
          <a:xfrm>
            <a:off x="4643438" y="0"/>
            <a:ext cx="4500562" cy="6805816"/>
          </a:xfrm>
          <a:prstGeom prst="rect">
            <a:avLst/>
          </a:prstGeom>
        </p:spPr>
      </p:pic>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N2743.JPG"/>
          <p:cNvPicPr>
            <a:picLocks noChangeAspect="1"/>
          </p:cNvPicPr>
          <p:nvPr/>
        </p:nvPicPr>
        <p:blipFill>
          <a:blip r:embed="rId2" cstate="screen"/>
          <a:stretch>
            <a:fillRect/>
          </a:stretch>
        </p:blipFill>
        <p:spPr>
          <a:xfrm>
            <a:off x="0" y="0"/>
            <a:ext cx="4572000" cy="6799234"/>
          </a:xfrm>
          <a:prstGeom prst="rect">
            <a:avLst/>
          </a:prstGeom>
        </p:spPr>
      </p:pic>
      <p:sp>
        <p:nvSpPr>
          <p:cNvPr id="3" name="TextBox 2"/>
          <p:cNvSpPr txBox="1"/>
          <p:nvPr/>
        </p:nvSpPr>
        <p:spPr>
          <a:xfrm>
            <a:off x="5000628" y="785794"/>
            <a:ext cx="3929090" cy="4401205"/>
          </a:xfrm>
          <a:prstGeom prst="rect">
            <a:avLst/>
          </a:prstGeom>
          <a:noFill/>
        </p:spPr>
        <p:txBody>
          <a:bodyPr wrap="square" rtlCol="0">
            <a:spAutoFit/>
          </a:bodyPr>
          <a:lstStyle/>
          <a:p>
            <a:r>
              <a:rPr lang="sr-Cyrl-CS" sz="4000" b="1" dirty="0" smtClean="0"/>
              <a:t>Икона Св.Николе коју је поклонио Св. Стефан Дечански цркви у Барију</a:t>
            </a:r>
            <a:endParaRPr lang="sr-Cyrl-CS" sz="4000" b="1" dirty="0"/>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N2737.JPG"/>
          <p:cNvPicPr>
            <a:picLocks noChangeAspect="1"/>
          </p:cNvPicPr>
          <p:nvPr/>
        </p:nvPicPr>
        <p:blipFill>
          <a:blip r:embed="rId2" cstate="screen"/>
          <a:stretch>
            <a:fillRect/>
          </a:stretch>
        </p:blipFill>
        <p:spPr>
          <a:xfrm>
            <a:off x="5500694" y="0"/>
            <a:ext cx="3643306" cy="6758844"/>
          </a:xfrm>
          <a:prstGeom prst="rect">
            <a:avLst/>
          </a:prstGeom>
        </p:spPr>
      </p:pic>
      <p:sp>
        <p:nvSpPr>
          <p:cNvPr id="3" name="TextBox 2"/>
          <p:cNvSpPr txBox="1"/>
          <p:nvPr/>
        </p:nvSpPr>
        <p:spPr>
          <a:xfrm>
            <a:off x="357158" y="1928802"/>
            <a:ext cx="4824334" cy="1261884"/>
          </a:xfrm>
          <a:prstGeom prst="rect">
            <a:avLst/>
          </a:prstGeom>
          <a:noFill/>
        </p:spPr>
        <p:txBody>
          <a:bodyPr wrap="none" rtlCol="0">
            <a:spAutoFit/>
          </a:bodyPr>
          <a:lstStyle/>
          <a:p>
            <a:r>
              <a:rPr lang="sr-Cyrl-CS" sz="4000" b="1" dirty="0" smtClean="0"/>
              <a:t>Икона</a:t>
            </a:r>
            <a:r>
              <a:rPr lang="sr-Cyrl-CS" sz="3600" b="1" dirty="0" smtClean="0"/>
              <a:t> из манастира</a:t>
            </a:r>
          </a:p>
          <a:p>
            <a:r>
              <a:rPr lang="sr-Cyrl-CS" sz="3600" b="1" dirty="0" smtClean="0"/>
              <a:t>Дечани</a:t>
            </a:r>
            <a:endParaRPr lang="sr-Cyrl-CS" sz="3600" b="1" dirty="0"/>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N2735.JPG"/>
          <p:cNvPicPr>
            <a:picLocks noChangeAspect="1"/>
          </p:cNvPicPr>
          <p:nvPr/>
        </p:nvPicPr>
        <p:blipFill>
          <a:blip r:embed="rId2"/>
          <a:stretch>
            <a:fillRect/>
          </a:stretch>
        </p:blipFill>
        <p:spPr>
          <a:xfrm>
            <a:off x="0" y="0"/>
            <a:ext cx="5313872" cy="6858000"/>
          </a:xfrm>
          <a:prstGeom prst="rect">
            <a:avLst/>
          </a:prstGeom>
        </p:spPr>
      </p:pic>
      <p:sp>
        <p:nvSpPr>
          <p:cNvPr id="3" name="TextBox 2"/>
          <p:cNvSpPr txBox="1"/>
          <p:nvPr/>
        </p:nvSpPr>
        <p:spPr>
          <a:xfrm>
            <a:off x="5643570" y="1214422"/>
            <a:ext cx="2446504" cy="1323439"/>
          </a:xfrm>
          <a:prstGeom prst="rect">
            <a:avLst/>
          </a:prstGeom>
          <a:noFill/>
        </p:spPr>
        <p:txBody>
          <a:bodyPr wrap="none" rtlCol="0">
            <a:spAutoFit/>
          </a:bodyPr>
          <a:lstStyle/>
          <a:p>
            <a:r>
              <a:rPr lang="sr-Cyrl-CS" sz="4000" b="1" dirty="0" smtClean="0"/>
              <a:t>Икона из</a:t>
            </a:r>
          </a:p>
          <a:p>
            <a:r>
              <a:rPr lang="sr-Cyrl-CS" sz="4000" b="1" dirty="0" smtClean="0"/>
              <a:t>Венеције</a:t>
            </a:r>
            <a:endParaRPr lang="sr-Cyrl-CS" sz="4000" b="1" dirty="0"/>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N2753.JPG"/>
          <p:cNvPicPr>
            <a:picLocks noChangeAspect="1"/>
          </p:cNvPicPr>
          <p:nvPr/>
        </p:nvPicPr>
        <p:blipFill>
          <a:blip r:embed="rId2" cstate="screen"/>
          <a:stretch>
            <a:fillRect/>
          </a:stretch>
        </p:blipFill>
        <p:spPr>
          <a:xfrm>
            <a:off x="3780263" y="0"/>
            <a:ext cx="5363737" cy="6858000"/>
          </a:xfrm>
          <a:prstGeom prst="rect">
            <a:avLst/>
          </a:prstGeom>
        </p:spPr>
      </p:pic>
      <p:sp>
        <p:nvSpPr>
          <p:cNvPr id="3" name="TextBox 2"/>
          <p:cNvSpPr txBox="1"/>
          <p:nvPr/>
        </p:nvSpPr>
        <p:spPr>
          <a:xfrm>
            <a:off x="0" y="0"/>
            <a:ext cx="3927229" cy="2554545"/>
          </a:xfrm>
          <a:prstGeom prst="rect">
            <a:avLst/>
          </a:prstGeom>
          <a:noFill/>
        </p:spPr>
        <p:txBody>
          <a:bodyPr wrap="none" rtlCol="0">
            <a:spAutoFit/>
          </a:bodyPr>
          <a:lstStyle/>
          <a:p>
            <a:r>
              <a:rPr lang="sr-Cyrl-CS" sz="4000" b="1" dirty="0" smtClean="0"/>
              <a:t>Икона</a:t>
            </a:r>
          </a:p>
          <a:p>
            <a:r>
              <a:rPr lang="sr-Cyrl-CS" sz="4000" b="1" dirty="0" smtClean="0"/>
              <a:t>Светог Николе</a:t>
            </a:r>
          </a:p>
          <a:p>
            <a:r>
              <a:rPr lang="sr-Cyrl-CS" sz="4000" b="1" dirty="0"/>
              <a:t>и</a:t>
            </a:r>
            <a:r>
              <a:rPr lang="sr-Cyrl-CS" sz="4000" b="1" dirty="0" smtClean="0"/>
              <a:t>з манастира </a:t>
            </a:r>
          </a:p>
          <a:p>
            <a:r>
              <a:rPr lang="sr-Cyrl-CS" sz="4000" b="1" dirty="0" smtClean="0"/>
              <a:t>Острог</a:t>
            </a:r>
            <a:endParaRPr lang="sr-Cyrl-CS" sz="4000" b="1" dirty="0"/>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N2754.JPG"/>
          <p:cNvPicPr>
            <a:picLocks noChangeAspect="1"/>
          </p:cNvPicPr>
          <p:nvPr/>
        </p:nvPicPr>
        <p:blipFill>
          <a:blip r:embed="rId2"/>
          <a:stretch>
            <a:fillRect/>
          </a:stretch>
        </p:blipFill>
        <p:spPr>
          <a:xfrm>
            <a:off x="0" y="0"/>
            <a:ext cx="4429124" cy="6860800"/>
          </a:xfrm>
          <a:prstGeom prst="rect">
            <a:avLst/>
          </a:prstGeom>
        </p:spPr>
      </p:pic>
      <p:sp>
        <p:nvSpPr>
          <p:cNvPr id="3" name="TextBox 2"/>
          <p:cNvSpPr txBox="1"/>
          <p:nvPr/>
        </p:nvSpPr>
        <p:spPr>
          <a:xfrm>
            <a:off x="4929190" y="1071546"/>
            <a:ext cx="3927229" cy="1938992"/>
          </a:xfrm>
          <a:prstGeom prst="rect">
            <a:avLst/>
          </a:prstGeom>
          <a:noFill/>
        </p:spPr>
        <p:txBody>
          <a:bodyPr wrap="none" rtlCol="0">
            <a:spAutoFit/>
          </a:bodyPr>
          <a:lstStyle/>
          <a:p>
            <a:r>
              <a:rPr lang="sr-Cyrl-CS" sz="4000" b="1" dirty="0" smtClean="0"/>
              <a:t>Икона </a:t>
            </a:r>
          </a:p>
          <a:p>
            <a:r>
              <a:rPr lang="sr-Cyrl-CS" sz="4000" b="1" dirty="0" smtClean="0"/>
              <a:t>Светог Николе</a:t>
            </a:r>
          </a:p>
          <a:p>
            <a:r>
              <a:rPr lang="sr-Cyrl-CS" sz="4000" b="1" dirty="0" smtClean="0"/>
              <a:t>Из Јапана</a:t>
            </a:r>
            <a:endParaRPr lang="sr-Cyrl-CS" sz="4000" b="1" dirty="0"/>
          </a:p>
        </p:txBody>
      </p:sp>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59" y="214290"/>
            <a:ext cx="8786842" cy="5509200"/>
          </a:xfrm>
          <a:prstGeom prst="rect">
            <a:avLst/>
          </a:prstGeom>
          <a:noFill/>
        </p:spPr>
        <p:txBody>
          <a:bodyPr wrap="square" rtlCol="0">
            <a:spAutoFit/>
          </a:bodyPr>
          <a:lstStyle/>
          <a:p>
            <a:r>
              <a:rPr lang="sr-Cyrl-CS" sz="3200" b="1" dirty="0" smtClean="0"/>
              <a:t>На свом првом путовању Колумбо је луку</a:t>
            </a:r>
          </a:p>
          <a:p>
            <a:r>
              <a:rPr lang="sr-Cyrl-CS" sz="3200" b="1" dirty="0" smtClean="0"/>
              <a:t>у  Хаитију назвао по Св. Николи 1492.</a:t>
            </a:r>
          </a:p>
          <a:p>
            <a:r>
              <a:rPr lang="sr-Cyrl-CS" sz="3200" b="1" dirty="0" smtClean="0"/>
              <a:t>Године 1809. Вошингтон Ирвинг из Њујорка, </a:t>
            </a:r>
            <a:r>
              <a:rPr lang="sr-Cyrl-CS" sz="3200" b="1" dirty="0" smtClean="0"/>
              <a:t>са </a:t>
            </a:r>
            <a:r>
              <a:rPr lang="sr-Cyrl-CS" sz="3200" b="1" dirty="0" smtClean="0"/>
              <a:t>коренима из Холандије, пише “Историју Њујорка” у којој описујући Светог Николу користи митове из Новог Амстердама. У тим митовима Свети Никола , низак и дебео, пролази кроз димњак да оставља поклоне у чарапама и назива се, холандски </a:t>
            </a:r>
            <a:r>
              <a:rPr lang="sr-Latn-CS" sz="3200" b="1" dirty="0" smtClean="0"/>
              <a:t>Sancte Claus</a:t>
            </a:r>
            <a:r>
              <a:rPr lang="sr-Cyrl-CS" sz="3200" b="1" dirty="0" smtClean="0"/>
              <a:t> које временом постаје </a:t>
            </a:r>
            <a:r>
              <a:rPr lang="sr-Latn-CS" sz="3200" b="1" dirty="0" smtClean="0"/>
              <a:t>Santa Claus</a:t>
            </a:r>
            <a:r>
              <a:rPr lang="sr-Cyrl-CS" sz="3200" b="1" dirty="0" smtClean="0"/>
              <a:t>.</a:t>
            </a:r>
            <a:endParaRPr lang="sr-Cyrl-CS" sz="3200" b="1" dirty="0"/>
          </a:p>
        </p:txBody>
      </p:sp>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14290"/>
            <a:ext cx="9276770" cy="5632311"/>
          </a:xfrm>
          <a:prstGeom prst="rect">
            <a:avLst/>
          </a:prstGeom>
          <a:noFill/>
        </p:spPr>
        <p:txBody>
          <a:bodyPr wrap="square" rtlCol="0">
            <a:spAutoFit/>
          </a:bodyPr>
          <a:lstStyle/>
          <a:p>
            <a:r>
              <a:rPr lang="sr-Cyrl-CS" sz="4000" b="1" dirty="0" smtClean="0"/>
              <a:t>Нама познат изглед Деда Мраза </a:t>
            </a:r>
            <a:r>
              <a:rPr lang="sr-Cyrl-CS" sz="4000" b="1" dirty="0" smtClean="0"/>
              <a:t>утврђен је </a:t>
            </a:r>
            <a:r>
              <a:rPr lang="sr-Cyrl-CS" sz="4000" b="1" dirty="0" smtClean="0"/>
              <a:t>1930. за потребу рекламирања Кока-Коле. Лик се проширио по целом свету, као и мит: ирваси, летеће санке, патуљци...Бог  и светитељ су се заборавили, а Деда Мраз позива људе да једни другима купују поклоне  у продавницама, као да је то најбитније када је Божић.</a:t>
            </a:r>
            <a:endParaRPr lang="sr-Cyrl-CS" sz="4000"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N2755.JPG"/>
          <p:cNvPicPr>
            <a:picLocks noChangeAspect="1"/>
          </p:cNvPicPr>
          <p:nvPr/>
        </p:nvPicPr>
        <p:blipFill>
          <a:blip r:embed="rId2" cstate="screen"/>
          <a:stretch>
            <a:fillRect/>
          </a:stretch>
        </p:blipFill>
        <p:spPr>
          <a:xfrm>
            <a:off x="0" y="1142984"/>
            <a:ext cx="5716362" cy="4725667"/>
          </a:xfrm>
          <a:prstGeom prst="rect">
            <a:avLst/>
          </a:prstGeom>
        </p:spPr>
      </p:pic>
      <p:pic>
        <p:nvPicPr>
          <p:cNvPr id="3" name="Picture 2" descr="DSCN2756.JPG"/>
          <p:cNvPicPr>
            <a:picLocks noChangeAspect="1"/>
          </p:cNvPicPr>
          <p:nvPr/>
        </p:nvPicPr>
        <p:blipFill>
          <a:blip r:embed="rId3" cstate="screen"/>
          <a:stretch>
            <a:fillRect/>
          </a:stretch>
        </p:blipFill>
        <p:spPr>
          <a:xfrm>
            <a:off x="4217522" y="1142984"/>
            <a:ext cx="4926478" cy="2428868"/>
          </a:xfrm>
          <a:prstGeom prst="rect">
            <a:avLst/>
          </a:prstGeom>
        </p:spPr>
      </p:pic>
    </p:spTree>
  </p:cSld>
  <p:clrMapOvr>
    <a:masterClrMapping/>
  </p:clrMapOvr>
  <p:transition>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N2736.JPG"/>
          <p:cNvPicPr>
            <a:picLocks noChangeAspect="1"/>
          </p:cNvPicPr>
          <p:nvPr/>
        </p:nvPicPr>
        <p:blipFill>
          <a:blip r:embed="rId2"/>
          <a:stretch>
            <a:fillRect/>
          </a:stretch>
        </p:blipFill>
        <p:spPr>
          <a:xfrm>
            <a:off x="0" y="-1"/>
            <a:ext cx="9144000" cy="3397733"/>
          </a:xfrm>
          <a:prstGeom prst="rect">
            <a:avLst/>
          </a:prstGeom>
        </p:spPr>
      </p:pic>
      <p:sp>
        <p:nvSpPr>
          <p:cNvPr id="3" name="TextBox 2"/>
          <p:cNvSpPr txBox="1"/>
          <p:nvPr/>
        </p:nvSpPr>
        <p:spPr>
          <a:xfrm>
            <a:off x="0" y="3429000"/>
            <a:ext cx="9033627" cy="3046988"/>
          </a:xfrm>
          <a:prstGeom prst="rect">
            <a:avLst/>
          </a:prstGeom>
          <a:noFill/>
        </p:spPr>
        <p:txBody>
          <a:bodyPr wrap="square" rtlCol="0">
            <a:spAutoFit/>
          </a:bodyPr>
          <a:lstStyle/>
          <a:p>
            <a:r>
              <a:rPr lang="sr-Cyrl-CS" sz="3200" b="1" dirty="0" smtClean="0"/>
              <a:t>У данашњем граду Демре / Турска, који је некад био Мира Ликијска, муслимани су склонили  православни кип Св. Николе и поставили кип Деда Мраза. Трећа слика: католички кип који није диран. Четврта: где је православни кип данас.</a:t>
            </a:r>
            <a:endParaRPr lang="sr-Cyrl-CS" sz="3200" b="1" dirty="0"/>
          </a:p>
        </p:txBody>
      </p:sp>
    </p:spTree>
  </p:cSld>
  <p:clrMapOvr>
    <a:masterClrMapping/>
  </p:clrMapOvr>
  <p:transition>
    <p:wheel spokes="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N2744.JPG"/>
          <p:cNvPicPr>
            <a:picLocks noChangeAspect="1"/>
          </p:cNvPicPr>
          <p:nvPr/>
        </p:nvPicPr>
        <p:blipFill>
          <a:blip r:embed="rId2"/>
          <a:stretch>
            <a:fillRect/>
          </a:stretch>
        </p:blipFill>
        <p:spPr>
          <a:xfrm>
            <a:off x="0" y="119025"/>
            <a:ext cx="9144000" cy="6107198"/>
          </a:xfrm>
          <a:prstGeom prst="rect">
            <a:avLst/>
          </a:prstGeom>
        </p:spPr>
      </p:pic>
      <p:sp>
        <p:nvSpPr>
          <p:cNvPr id="3" name="TextBox 2"/>
          <p:cNvSpPr txBox="1"/>
          <p:nvPr/>
        </p:nvSpPr>
        <p:spPr>
          <a:xfrm>
            <a:off x="785787" y="1285860"/>
            <a:ext cx="7858180" cy="1938992"/>
          </a:xfrm>
          <a:prstGeom prst="rect">
            <a:avLst/>
          </a:prstGeom>
          <a:noFill/>
        </p:spPr>
        <p:txBody>
          <a:bodyPr wrap="square" rtlCol="0">
            <a:spAutoFit/>
          </a:bodyPr>
          <a:lstStyle/>
          <a:p>
            <a:r>
              <a:rPr lang="sr-Cyrl-CS" sz="4000" b="1" dirty="0" smtClean="0"/>
              <a:t>Срби су одувек поштовали и празновали Светог Николу, нарочито као крсну славу.</a:t>
            </a:r>
            <a:endParaRPr lang="sr-Cyrl-CS" sz="4000" b="1" dirty="0"/>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gtEl>
                                        <p:attrNameLst>
                                          <p:attrName/>
                                        </p:attrNameLst>
                                      </p:cBhvr>
                                    </p:anim>
                                    <p:set>
                                      <p:cBhvr>
                                        <p:cTn id="7" dur="1" fill="hold">
                                          <p:stCondLst>
                                            <p:cond delay="0"/>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to="" calcmode="lin" valueType="num">
                                      <p:cBhvr>
                                        <p:cTn id="12"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N2741.JPG"/>
          <p:cNvPicPr>
            <a:picLocks noChangeAspect="1"/>
          </p:cNvPicPr>
          <p:nvPr/>
        </p:nvPicPr>
        <p:blipFill>
          <a:blip r:embed="rId2" cstate="screen"/>
          <a:stretch>
            <a:fillRect/>
          </a:stretch>
        </p:blipFill>
        <p:spPr>
          <a:xfrm>
            <a:off x="0" y="0"/>
            <a:ext cx="5090160" cy="3057144"/>
          </a:xfrm>
          <a:prstGeom prst="rect">
            <a:avLst/>
          </a:prstGeom>
        </p:spPr>
      </p:pic>
      <p:pic>
        <p:nvPicPr>
          <p:cNvPr id="3" name="Picture 2" descr="DSCN2746.JPG"/>
          <p:cNvPicPr>
            <a:picLocks noChangeAspect="1"/>
          </p:cNvPicPr>
          <p:nvPr/>
        </p:nvPicPr>
        <p:blipFill>
          <a:blip r:embed="rId3"/>
          <a:stretch>
            <a:fillRect/>
          </a:stretch>
        </p:blipFill>
        <p:spPr>
          <a:xfrm>
            <a:off x="5072066" y="-1"/>
            <a:ext cx="4071934" cy="6715149"/>
          </a:xfrm>
          <a:prstGeom prst="rect">
            <a:avLst/>
          </a:prstGeom>
        </p:spPr>
      </p:pic>
      <p:pic>
        <p:nvPicPr>
          <p:cNvPr id="4" name="Picture 3" descr="DSCN2747.JPG"/>
          <p:cNvPicPr>
            <a:picLocks noChangeAspect="1"/>
          </p:cNvPicPr>
          <p:nvPr/>
        </p:nvPicPr>
        <p:blipFill>
          <a:blip r:embed="rId4" cstate="screen"/>
          <a:stretch>
            <a:fillRect/>
          </a:stretch>
        </p:blipFill>
        <p:spPr>
          <a:xfrm>
            <a:off x="0" y="3071810"/>
            <a:ext cx="5072066" cy="3767020"/>
          </a:xfrm>
          <a:prstGeom prst="rect">
            <a:avLst/>
          </a:prstGeom>
        </p:spPr>
      </p:pic>
    </p:spTree>
  </p:cSld>
  <p:clrMapOvr>
    <a:masterClrMapping/>
  </p:clrMapOvr>
  <p:transition>
    <p:circl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N2738.JPG"/>
          <p:cNvPicPr>
            <a:picLocks noChangeAspect="1"/>
          </p:cNvPicPr>
          <p:nvPr/>
        </p:nvPicPr>
        <p:blipFill>
          <a:blip r:embed="rId2"/>
          <a:stretch>
            <a:fillRect/>
          </a:stretch>
        </p:blipFill>
        <p:spPr>
          <a:xfrm>
            <a:off x="0" y="0"/>
            <a:ext cx="3571868" cy="3857628"/>
          </a:xfrm>
          <a:prstGeom prst="rect">
            <a:avLst/>
          </a:prstGeom>
        </p:spPr>
      </p:pic>
      <p:pic>
        <p:nvPicPr>
          <p:cNvPr id="3" name="Picture 2" descr="DSCN2749.JPG"/>
          <p:cNvPicPr>
            <a:picLocks noChangeAspect="1"/>
          </p:cNvPicPr>
          <p:nvPr/>
        </p:nvPicPr>
        <p:blipFill>
          <a:blip r:embed="rId3"/>
          <a:stretch>
            <a:fillRect/>
          </a:stretch>
        </p:blipFill>
        <p:spPr>
          <a:xfrm>
            <a:off x="3571868" y="0"/>
            <a:ext cx="5572132" cy="3857628"/>
          </a:xfrm>
          <a:prstGeom prst="rect">
            <a:avLst/>
          </a:prstGeom>
        </p:spPr>
      </p:pic>
      <p:pic>
        <p:nvPicPr>
          <p:cNvPr id="4" name="Picture 3" descr="DSCN2750.JPG"/>
          <p:cNvPicPr>
            <a:picLocks noChangeAspect="1"/>
          </p:cNvPicPr>
          <p:nvPr/>
        </p:nvPicPr>
        <p:blipFill>
          <a:blip r:embed="rId4" cstate="screen"/>
          <a:stretch>
            <a:fillRect/>
          </a:stretch>
        </p:blipFill>
        <p:spPr>
          <a:xfrm>
            <a:off x="0" y="3571876"/>
            <a:ext cx="5971510" cy="3286124"/>
          </a:xfrm>
          <a:prstGeom prst="rect">
            <a:avLst/>
          </a:prstGeom>
        </p:spPr>
      </p:pic>
      <p:pic>
        <p:nvPicPr>
          <p:cNvPr id="5" name="Picture 4" descr="DSCN2752.JPG"/>
          <p:cNvPicPr>
            <a:picLocks noChangeAspect="1"/>
          </p:cNvPicPr>
          <p:nvPr/>
        </p:nvPicPr>
        <p:blipFill>
          <a:blip r:embed="rId5" cstate="screen"/>
          <a:stretch>
            <a:fillRect/>
          </a:stretch>
        </p:blipFill>
        <p:spPr>
          <a:xfrm>
            <a:off x="6000760" y="2071678"/>
            <a:ext cx="3143240" cy="4786322"/>
          </a:xfrm>
          <a:prstGeom prst="rect">
            <a:avLst/>
          </a:prstGeom>
        </p:spPr>
      </p:pic>
    </p:spTree>
  </p:cSld>
  <p:clrMapOvr>
    <a:masterClrMapping/>
  </p:clrMapOvr>
  <p:transition>
    <p:plus/>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s.jpg"/>
          <p:cNvPicPr>
            <a:picLocks noChangeAspect="1"/>
          </p:cNvPicPr>
          <p:nvPr/>
        </p:nvPicPr>
        <p:blipFill>
          <a:blip r:embed="rId2"/>
          <a:stretch>
            <a:fillRect/>
          </a:stretch>
        </p:blipFill>
        <p:spPr>
          <a:xfrm>
            <a:off x="4286248" y="4071942"/>
            <a:ext cx="4291035" cy="2428888"/>
          </a:xfrm>
          <a:prstGeom prst="rect">
            <a:avLst/>
          </a:prstGeom>
        </p:spPr>
      </p:pic>
      <p:sp>
        <p:nvSpPr>
          <p:cNvPr id="3" name="TextBox 2"/>
          <p:cNvSpPr txBox="1"/>
          <p:nvPr/>
        </p:nvSpPr>
        <p:spPr>
          <a:xfrm>
            <a:off x="0" y="0"/>
            <a:ext cx="6811352" cy="1938992"/>
          </a:xfrm>
          <a:prstGeom prst="rect">
            <a:avLst/>
          </a:prstGeom>
          <a:noFill/>
        </p:spPr>
        <p:txBody>
          <a:bodyPr wrap="none" rtlCol="0">
            <a:spAutoFit/>
          </a:bodyPr>
          <a:lstStyle/>
          <a:p>
            <a:r>
              <a:rPr lang="sr-Cyrl-CS" sz="4000" b="1" dirty="0" smtClean="0"/>
              <a:t>Свети Никола се празнује</a:t>
            </a:r>
          </a:p>
          <a:p>
            <a:r>
              <a:rPr lang="sr-Cyrl-CS" sz="4000" b="1" dirty="0" smtClean="0"/>
              <a:t>у време Божићњег поста и </a:t>
            </a:r>
          </a:p>
          <a:p>
            <a:r>
              <a:rPr lang="sr-Cyrl-CS" sz="4000" b="1" dirty="0"/>
              <a:t>з</a:t>
            </a:r>
            <a:r>
              <a:rPr lang="sr-Cyrl-CS" sz="4000" b="1" dirty="0" smtClean="0"/>
              <a:t>ато се</a:t>
            </a:r>
            <a:endParaRPr lang="sr-Cyrl-CS" sz="4000" b="1" dirty="0"/>
          </a:p>
        </p:txBody>
      </p:sp>
      <p:sp>
        <p:nvSpPr>
          <p:cNvPr id="4" name="TextBox 3"/>
          <p:cNvSpPr txBox="1"/>
          <p:nvPr/>
        </p:nvSpPr>
        <p:spPr>
          <a:xfrm>
            <a:off x="857224" y="2714620"/>
            <a:ext cx="7708585" cy="707886"/>
          </a:xfrm>
          <a:prstGeom prst="rect">
            <a:avLst/>
          </a:prstGeom>
          <a:noFill/>
        </p:spPr>
        <p:txBody>
          <a:bodyPr wrap="none" rtlCol="0">
            <a:spAutoFit/>
          </a:bodyPr>
          <a:lstStyle/>
          <a:p>
            <a:r>
              <a:rPr lang="sr-Cyrl-CS" sz="4000" b="1" dirty="0" smtClean="0">
                <a:solidFill>
                  <a:srgbClr val="FFC000"/>
                </a:solidFill>
              </a:rPr>
              <a:t>УВЕК СПРЕМА ПОСНА ХРАНА!!!</a:t>
            </a:r>
            <a:endParaRPr lang="sr-Cyrl-CS" sz="4000" b="1" dirty="0">
              <a:solidFill>
                <a:srgbClr val="FFC000"/>
              </a:solidFill>
            </a:endParaRPr>
          </a:p>
        </p:txBody>
      </p:sp>
    </p:spTree>
  </p:cSld>
  <p:clrMapOvr>
    <a:masterClrMapping/>
  </p:clrMapOvr>
  <p:transition>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4"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to="" calcmode="lin" valueType="num">
                                      <p:cBhvr>
                                        <p:cTn id="11" dur="1" fill="hold"/>
                                        <p:tgtEl>
                                          <p:spTgt spid="3"/>
                                        </p:tgtEl>
                                        <p:attrNameLst>
                                          <p:attrName/>
                                        </p:attrNameLst>
                                      </p:cBhvr>
                                    </p:anim>
                                  </p:childTnLst>
                                </p:cTn>
                              </p:par>
                            </p:childTnLst>
                          </p:cTn>
                        </p:par>
                        <p:par>
                          <p:cTn id="12" fill="hold">
                            <p:stCondLst>
                              <p:cond delay="500"/>
                            </p:stCondLst>
                            <p:childTnLst>
                              <p:par>
                                <p:cTn id="13" presetID="24" presetClass="entr" presetSubtype="0" fill="hold" grpId="0" nodeType="afterEffect">
                                  <p:stCondLst>
                                    <p:cond delay="0"/>
                                  </p:stCondLst>
                                  <p:iterate type="lt">
                                    <p:tmAbs val="0"/>
                                  </p:iterate>
                                  <p:childTnLst>
                                    <p:set>
                                      <p:cBhvr>
                                        <p:cTn id="14" dur="1" fill="hold">
                                          <p:stCondLst>
                                            <p:cond delay="0"/>
                                          </p:stCondLst>
                                        </p:cTn>
                                        <p:tgtEl>
                                          <p:spTgt spid="4"/>
                                        </p:tgtEl>
                                        <p:attrNameLst>
                                          <p:attrName>style.visibility</p:attrName>
                                        </p:attrNameLst>
                                      </p:cBhvr>
                                      <p:to>
                                        <p:strVal val="visible"/>
                                      </p:to>
                                    </p:set>
                                    <p:anim to="" calcmode="lin" valueType="num">
                                      <p:cBhvr>
                                        <p:cTn id="15" dur="1" fill="hold"/>
                                        <p:tgtEl>
                                          <p:spTgt spid="4"/>
                                        </p:tgtEl>
                                        <p:attrNameLst>
                                          <p:attrName/>
                                        </p:attrNameLst>
                                      </p:cBhvr>
                                    </p:anim>
                                  </p:childTnLst>
                                </p:cTn>
                              </p:par>
                            </p:childTnLst>
                          </p:cTn>
                        </p:par>
                      </p:childTnLst>
                    </p:cTn>
                  </p:par>
                  <p:par>
                    <p:cTn id="16" fill="hold">
                      <p:stCondLst>
                        <p:cond delay="indefinite"/>
                      </p:stCondLst>
                      <p:childTnLst>
                        <p:par>
                          <p:cTn id="17" fill="hold">
                            <p:stCondLst>
                              <p:cond delay="0"/>
                            </p:stCondLst>
                            <p:childTnLst>
                              <p:par>
                                <p:cTn id="18" presetID="6" presetClass="emph" presetSubtype="0" fill="hold" grpId="1" nodeType="clickEffect">
                                  <p:stCondLst>
                                    <p:cond delay="0"/>
                                  </p:stCondLst>
                                  <p:iterate type="lt">
                                    <p:tmPct val="0"/>
                                  </p:iterate>
                                  <p:childTnLst>
                                    <p:animScale>
                                      <p:cBhvr>
                                        <p:cTn id="19"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4" grpId="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N2733.JPG"/>
          <p:cNvPicPr>
            <a:picLocks noChangeAspect="1"/>
          </p:cNvPicPr>
          <p:nvPr/>
        </p:nvPicPr>
        <p:blipFill>
          <a:blip r:embed="rId2" cstate="screen"/>
          <a:stretch>
            <a:fillRect/>
          </a:stretch>
        </p:blipFill>
        <p:spPr>
          <a:xfrm>
            <a:off x="0" y="0"/>
            <a:ext cx="4710432" cy="6858000"/>
          </a:xfrm>
          <a:prstGeom prst="rect">
            <a:avLst/>
          </a:prstGeom>
        </p:spPr>
      </p:pic>
      <p:sp>
        <p:nvSpPr>
          <p:cNvPr id="3" name="Rectangle 2"/>
          <p:cNvSpPr/>
          <p:nvPr/>
        </p:nvSpPr>
        <p:spPr>
          <a:xfrm>
            <a:off x="4643438" y="0"/>
            <a:ext cx="4500562" cy="5016758"/>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sr-Cyrl-CS" sz="4000" b="1" cap="none" spc="150" dirty="0" smtClean="0">
                <a:ln w="11430"/>
                <a:effectLst>
                  <a:outerShdw blurRad="25400" algn="tl" rotWithShape="0">
                    <a:srgbClr val="000000">
                      <a:alpha val="43000"/>
                    </a:srgbClr>
                  </a:outerShdw>
                </a:effectLst>
              </a:rPr>
              <a:t>Нека је свима сретан празник, а свечарима срећна крсна слава</a:t>
            </a:r>
          </a:p>
          <a:p>
            <a:pPr algn="ctr"/>
            <a:r>
              <a:rPr lang="sr-Cyrl-CS" sz="4000" b="1" spc="150" dirty="0" smtClean="0">
                <a:ln w="11430"/>
                <a:effectLst>
                  <a:outerShdw blurRad="25400" algn="tl" rotWithShape="0">
                    <a:srgbClr val="000000">
                      <a:alpha val="43000"/>
                    </a:srgbClr>
                  </a:outerShdw>
                </a:effectLst>
              </a:rPr>
              <a:t>СВЕТИ НИКОЛАЈ МИРЛИКИЈСКИ, ЧУДОТВОРАЦ!</a:t>
            </a:r>
            <a:endParaRPr lang="en-US" sz="4000" b="1" cap="none" spc="150" dirty="0">
              <a:ln w="11430"/>
              <a:effectLst>
                <a:outerShdw blurRad="25400" algn="tl" rotWithShape="0">
                  <a:srgbClr val="000000">
                    <a:alpha val="43000"/>
                  </a:srgbClr>
                </a:outerShdw>
              </a:effectLst>
            </a:endParaRPr>
          </a:p>
        </p:txBody>
      </p:sp>
    </p:spTree>
  </p:cSld>
  <p:clrMapOvr>
    <a:masterClrMapping/>
  </p:clrMapOvr>
  <p:transition>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SCN2709.JPG"/>
          <p:cNvPicPr>
            <a:picLocks noChangeAspect="1"/>
          </p:cNvPicPr>
          <p:nvPr/>
        </p:nvPicPr>
        <p:blipFill>
          <a:blip r:embed="rId2" cstate="screen"/>
          <a:stretch>
            <a:fillRect/>
          </a:stretch>
        </p:blipFill>
        <p:spPr>
          <a:xfrm>
            <a:off x="4364736" y="0"/>
            <a:ext cx="4779264" cy="633984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Rectangle 1"/>
          <p:cNvSpPr/>
          <p:nvPr/>
        </p:nvSpPr>
        <p:spPr>
          <a:xfrm rot="344583">
            <a:off x="660449" y="4387968"/>
            <a:ext cx="6791577" cy="923330"/>
          </a:xfrm>
          <a:prstGeom prst="rect">
            <a:avLst/>
          </a:prstGeom>
          <a:noFill/>
          <a:scene3d>
            <a:camera prst="perspectiveContrastingRightFacing"/>
            <a:lightRig rig="threePt" dir="t"/>
          </a:scene3d>
        </p:spPr>
        <p:txBody>
          <a:bodyPr wrap="square" lIns="91440" tIns="45720" rIns="91440" bIns="45720">
            <a:spAutoFit/>
            <a:scene3d>
              <a:camera prst="orthographicFront"/>
              <a:lightRig rig="threePt" dir="t"/>
            </a:scene3d>
            <a:sp3d extrusionH="95250">
              <a:bevelT w="38100" h="38100" prst="angle"/>
            </a:sp3d>
          </a:bodyPr>
          <a:lstStyle/>
          <a:p>
            <a:pPr algn="ctr"/>
            <a:r>
              <a:rPr lang="sr-Cyrl-CS" sz="5400" b="1" dirty="0" smtClean="0">
                <a:ln w="18415" cmpd="sng">
                  <a:solidFill>
                    <a:srgbClr val="FFFFFF"/>
                  </a:solidFill>
                  <a:prstDash val="solid"/>
                </a:ln>
                <a:effectLst>
                  <a:outerShdw blurRad="63500" dir="3600000" algn="tl" rotWithShape="0">
                    <a:srgbClr val="000000">
                      <a:alpha val="70000"/>
                    </a:srgbClr>
                  </a:outerShdw>
                </a:effectLst>
              </a:rPr>
              <a:t>КРАЈ И БОГУ СЛАВА</a:t>
            </a:r>
            <a:r>
              <a:rPr lang="sr-Cyrl-CS" sz="54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en-US" sz="54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ransition>
    <p:random/>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241</TotalTime>
  <Words>793</Words>
  <Application>Microsoft Office PowerPoint</Application>
  <PresentationFormat>On-screen Show (4:3)</PresentationFormat>
  <Paragraphs>50</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Equity</vt:lpstr>
      <vt:lpstr>СВЕТИ НИКОЛА</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СВЕТИ НИКОЛА</dc:title>
  <dc:creator>Home</dc:creator>
  <cp:lastModifiedBy>sony.ns@outlook.com</cp:lastModifiedBy>
  <cp:revision>29</cp:revision>
  <dcterms:created xsi:type="dcterms:W3CDTF">2011-10-28T00:15:15Z</dcterms:created>
  <dcterms:modified xsi:type="dcterms:W3CDTF">2020-12-17T12:38:48Z</dcterms:modified>
</cp:coreProperties>
</file>