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Lst>
  <p:sldIdLst>
    <p:sldId id="256" r:id="rId2"/>
    <p:sldId id="270" r:id="rId3"/>
    <p:sldId id="271" r:id="rId4"/>
    <p:sldId id="272" r:id="rId5"/>
    <p:sldId id="273" r:id="rId6"/>
    <p:sldId id="275" r:id="rId7"/>
    <p:sldId id="274" r:id="rId8"/>
    <p:sldId id="257" r:id="rId9"/>
    <p:sldId id="258" r:id="rId10"/>
    <p:sldId id="268" r:id="rId11"/>
    <p:sldId id="259" r:id="rId12"/>
    <p:sldId id="260" r:id="rId13"/>
    <p:sldId id="261" r:id="rId14"/>
    <p:sldId id="266" r:id="rId15"/>
    <p:sldId id="262" r:id="rId16"/>
    <p:sldId id="263" r:id="rId17"/>
    <p:sldId id="264" r:id="rId18"/>
    <p:sldId id="265" r:id="rId19"/>
    <p:sldId id="26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434" autoAdjust="0"/>
  </p:normalViewPr>
  <p:slideViewPr>
    <p:cSldViewPr snapToGrid="0">
      <p:cViewPr varScale="1">
        <p:scale>
          <a:sx n="116" d="100"/>
          <a:sy n="116" d="100"/>
        </p:scale>
        <p:origin x="-390"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FFB0BD-05CF-432F-B061-517FFF76EA09}" type="datetimeFigureOut">
              <a:rPr lang="en-US" smtClean="0"/>
              <a:pPr/>
              <a:t>12/14/2020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B17ED5-DCF7-4213-AF1C-6540B7DF5401}" type="slidenum">
              <a:rPr lang="en-US" smtClean="0"/>
              <a:pPr/>
              <a:t>‹#›</a:t>
            </a:fld>
            <a:endParaRPr lang="en-US"/>
          </a:p>
        </p:txBody>
      </p:sp>
    </p:spTree>
    <p:extLst>
      <p:ext uri="{BB962C8B-B14F-4D97-AF65-F5344CB8AC3E}">
        <p14:creationId xmlns="" xmlns:p14="http://schemas.microsoft.com/office/powerpoint/2010/main" val="812531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FFB0BD-05CF-432F-B061-517FFF76EA09}" type="datetimeFigureOut">
              <a:rPr lang="en-US" smtClean="0"/>
              <a:pPr/>
              <a:t>12/14/2020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B17ED5-DCF7-4213-AF1C-6540B7DF5401}" type="slidenum">
              <a:rPr lang="en-US" smtClean="0"/>
              <a:pPr/>
              <a:t>‹#›</a:t>
            </a:fld>
            <a:endParaRPr lang="en-US"/>
          </a:p>
        </p:txBody>
      </p:sp>
    </p:spTree>
    <p:extLst>
      <p:ext uri="{BB962C8B-B14F-4D97-AF65-F5344CB8AC3E}">
        <p14:creationId xmlns="" xmlns:p14="http://schemas.microsoft.com/office/powerpoint/2010/main" val="2356035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FFB0BD-05CF-432F-B061-517FFF76EA09}" type="datetimeFigureOut">
              <a:rPr lang="en-US" smtClean="0"/>
              <a:pPr/>
              <a:t>12/14/2020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B17ED5-DCF7-4213-AF1C-6540B7DF5401}" type="slidenum">
              <a:rPr lang="en-US" smtClean="0"/>
              <a:pPr/>
              <a:t>‹#›</a:t>
            </a:fld>
            <a:endParaRPr lang="en-US"/>
          </a:p>
        </p:txBody>
      </p:sp>
    </p:spTree>
    <p:extLst>
      <p:ext uri="{BB962C8B-B14F-4D97-AF65-F5344CB8AC3E}">
        <p14:creationId xmlns="" xmlns:p14="http://schemas.microsoft.com/office/powerpoint/2010/main" val="1042719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3FFB0BD-05CF-432F-B061-517FFF76EA09}" type="datetimeFigureOut">
              <a:rPr lang="en-US" smtClean="0"/>
              <a:pPr/>
              <a:t>12/14/2020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B17ED5-DCF7-4213-AF1C-6540B7DF5401}" type="slidenum">
              <a:rPr lang="en-US" smtClean="0"/>
              <a:pPr/>
              <a:t>‹#›</a:t>
            </a:fld>
            <a:endParaRPr lang="en-US"/>
          </a:p>
        </p:txBody>
      </p:sp>
    </p:spTree>
    <p:extLst>
      <p:ext uri="{BB962C8B-B14F-4D97-AF65-F5344CB8AC3E}">
        <p14:creationId xmlns="" xmlns:p14="http://schemas.microsoft.com/office/powerpoint/2010/main" val="2945806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3FFB0BD-05CF-432F-B061-517FFF76EA09}" type="datetimeFigureOut">
              <a:rPr lang="en-US" smtClean="0"/>
              <a:pPr/>
              <a:t>12/14/2020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B17ED5-DCF7-4213-AF1C-6540B7DF5401}" type="slidenum">
              <a:rPr lang="en-US" smtClean="0"/>
              <a:pPr/>
              <a:t>‹#›</a:t>
            </a:fld>
            <a:endParaRPr lang="en-US"/>
          </a:p>
        </p:txBody>
      </p:sp>
    </p:spTree>
    <p:extLst>
      <p:ext uri="{BB962C8B-B14F-4D97-AF65-F5344CB8AC3E}">
        <p14:creationId xmlns="" xmlns:p14="http://schemas.microsoft.com/office/powerpoint/2010/main" val="2198148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3FFB0BD-05CF-432F-B061-517FFF76EA09}" type="datetimeFigureOut">
              <a:rPr lang="en-US" smtClean="0"/>
              <a:pPr/>
              <a:t>12/14/2020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B17ED5-DCF7-4213-AF1C-6540B7DF5401}" type="slidenum">
              <a:rPr lang="en-US" smtClean="0"/>
              <a:pPr/>
              <a:t>‹#›</a:t>
            </a:fld>
            <a:endParaRPr lang="en-US"/>
          </a:p>
        </p:txBody>
      </p:sp>
    </p:spTree>
    <p:extLst>
      <p:ext uri="{BB962C8B-B14F-4D97-AF65-F5344CB8AC3E}">
        <p14:creationId xmlns="" xmlns:p14="http://schemas.microsoft.com/office/powerpoint/2010/main" val="1135638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FFB0BD-05CF-432F-B061-517FFF76EA09}" type="datetimeFigureOut">
              <a:rPr lang="en-US" smtClean="0"/>
              <a:pPr/>
              <a:t>12/14/2020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B17ED5-DCF7-4213-AF1C-6540B7DF5401}" type="slidenum">
              <a:rPr lang="en-US" smtClean="0"/>
              <a:pPr/>
              <a:t>‹#›</a:t>
            </a:fld>
            <a:endParaRPr lang="en-US"/>
          </a:p>
        </p:txBody>
      </p:sp>
    </p:spTree>
    <p:extLst>
      <p:ext uri="{BB962C8B-B14F-4D97-AF65-F5344CB8AC3E}">
        <p14:creationId xmlns="" xmlns:p14="http://schemas.microsoft.com/office/powerpoint/2010/main" val="349775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FFB0BD-05CF-432F-B061-517FFF76EA09}" type="datetimeFigureOut">
              <a:rPr lang="en-US" smtClean="0"/>
              <a:pPr/>
              <a:t>12/14/2020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B17ED5-DCF7-4213-AF1C-6540B7DF5401}" type="slidenum">
              <a:rPr lang="en-US" smtClean="0"/>
              <a:pPr/>
              <a:t>‹#›</a:t>
            </a:fld>
            <a:endParaRPr lang="en-US"/>
          </a:p>
        </p:txBody>
      </p:sp>
    </p:spTree>
    <p:extLst>
      <p:ext uri="{BB962C8B-B14F-4D97-AF65-F5344CB8AC3E}">
        <p14:creationId xmlns="" xmlns:p14="http://schemas.microsoft.com/office/powerpoint/2010/main" val="2842532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B17ED5-DCF7-4213-AF1C-6540B7DF5401}" type="slidenum">
              <a:rPr lang="en-US" smtClean="0"/>
              <a:pPr/>
              <a:t>‹#›</a:t>
            </a:fld>
            <a:endParaRPr lang="en-US"/>
          </a:p>
        </p:txBody>
      </p:sp>
      <p:sp>
        <p:nvSpPr>
          <p:cNvPr id="5" name="Date Placeholder 4"/>
          <p:cNvSpPr>
            <a:spLocks noGrp="1"/>
          </p:cNvSpPr>
          <p:nvPr>
            <p:ph type="dt" sz="half" idx="10"/>
          </p:nvPr>
        </p:nvSpPr>
        <p:spPr/>
        <p:txBody>
          <a:bodyPr/>
          <a:lstStyle/>
          <a:p>
            <a:fld id="{83FFB0BD-05CF-432F-B061-517FFF76EA09}" type="datetimeFigureOut">
              <a:rPr lang="en-US" smtClean="0"/>
              <a:pPr/>
              <a:t>12/14/2020</a:t>
            </a:fld>
            <a:endParaRPr lang="en-US"/>
          </a:p>
        </p:txBody>
      </p:sp>
    </p:spTree>
    <p:extLst>
      <p:ext uri="{BB962C8B-B14F-4D97-AF65-F5344CB8AC3E}">
        <p14:creationId xmlns="" xmlns:p14="http://schemas.microsoft.com/office/powerpoint/2010/main" val="4082270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FFB0BD-05CF-432F-B061-517FFF76EA09}" type="datetimeFigureOut">
              <a:rPr lang="en-US" smtClean="0"/>
              <a:pPr/>
              <a:t>12/14/2020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B17ED5-DCF7-4213-AF1C-6540B7DF5401}" type="slidenum">
              <a:rPr lang="en-US" smtClean="0"/>
              <a:pPr/>
              <a:t>‹#›</a:t>
            </a:fld>
            <a:endParaRPr lang="en-US"/>
          </a:p>
        </p:txBody>
      </p:sp>
    </p:spTree>
    <p:extLst>
      <p:ext uri="{BB962C8B-B14F-4D97-AF65-F5344CB8AC3E}">
        <p14:creationId xmlns="" xmlns:p14="http://schemas.microsoft.com/office/powerpoint/2010/main" val="1033057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FFB0BD-05CF-432F-B061-517FFF76EA09}" type="datetimeFigureOut">
              <a:rPr lang="en-US" smtClean="0"/>
              <a:pPr/>
              <a:t>12/14/2020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B17ED5-DCF7-4213-AF1C-6540B7DF5401}"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4217026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FFB0BD-05CF-432F-B061-517FFF76EA09}" type="datetimeFigureOut">
              <a:rPr lang="en-US" smtClean="0"/>
              <a:pPr/>
              <a:t>12/14/2020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B17ED5-DCF7-4213-AF1C-6540B7DF5401}" type="slidenum">
              <a:rPr lang="en-US" smtClean="0"/>
              <a:pPr/>
              <a:t>‹#›</a:t>
            </a:fld>
            <a:endParaRPr lang="en-US"/>
          </a:p>
        </p:txBody>
      </p:sp>
    </p:spTree>
    <p:extLst>
      <p:ext uri="{BB962C8B-B14F-4D97-AF65-F5344CB8AC3E}">
        <p14:creationId xmlns="" xmlns:p14="http://schemas.microsoft.com/office/powerpoint/2010/main" val="3922031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FFB0BD-05CF-432F-B061-517FFF76EA09}" type="datetimeFigureOut">
              <a:rPr lang="en-US" smtClean="0"/>
              <a:pPr/>
              <a:t>12/14/2020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B17ED5-DCF7-4213-AF1C-6540B7DF5401}"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2615820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FFB0BD-05CF-432F-B061-517FFF76EA09}" type="datetimeFigureOut">
              <a:rPr lang="en-US" smtClean="0"/>
              <a:pPr/>
              <a:t>12/14/2020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B17ED5-DCF7-4213-AF1C-6540B7DF5401}" type="slidenum">
              <a:rPr lang="en-US" smtClean="0"/>
              <a:pPr/>
              <a:t>‹#›</a:t>
            </a:fld>
            <a:endParaRPr lang="en-US"/>
          </a:p>
        </p:txBody>
      </p:sp>
    </p:spTree>
    <p:extLst>
      <p:ext uri="{BB962C8B-B14F-4D97-AF65-F5344CB8AC3E}">
        <p14:creationId xmlns="" xmlns:p14="http://schemas.microsoft.com/office/powerpoint/2010/main" val="1546342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FFB0BD-05CF-432F-B061-517FFF76EA09}" type="datetimeFigureOut">
              <a:rPr lang="en-US" smtClean="0"/>
              <a:pPr/>
              <a:t>12/14/2020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B17ED5-DCF7-4213-AF1C-6540B7DF5401}" type="slidenum">
              <a:rPr lang="en-US" smtClean="0"/>
              <a:pPr/>
              <a:t>‹#›</a:t>
            </a:fld>
            <a:endParaRPr lang="en-US"/>
          </a:p>
        </p:txBody>
      </p:sp>
    </p:spTree>
    <p:extLst>
      <p:ext uri="{BB962C8B-B14F-4D97-AF65-F5344CB8AC3E}">
        <p14:creationId xmlns="" xmlns:p14="http://schemas.microsoft.com/office/powerpoint/2010/main" val="1090758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FFB0BD-05CF-432F-B061-517FFF76EA09}" type="datetimeFigureOut">
              <a:rPr lang="en-US" smtClean="0"/>
              <a:pPr/>
              <a:t>12/14/2020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B17ED5-DCF7-4213-AF1C-6540B7DF5401}" type="slidenum">
              <a:rPr lang="en-US" smtClean="0"/>
              <a:pPr/>
              <a:t>‹#›</a:t>
            </a:fld>
            <a:endParaRPr lang="en-US"/>
          </a:p>
        </p:txBody>
      </p:sp>
    </p:spTree>
    <p:extLst>
      <p:ext uri="{BB962C8B-B14F-4D97-AF65-F5344CB8AC3E}">
        <p14:creationId xmlns="" xmlns:p14="http://schemas.microsoft.com/office/powerpoint/2010/main" val="3074866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3FFB0BD-05CF-432F-B061-517FFF76EA09}" type="datetimeFigureOut">
              <a:rPr lang="en-US" smtClean="0"/>
              <a:pPr/>
              <a:t>12/14/2020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9B17ED5-DCF7-4213-AF1C-6540B7DF5401}" type="slidenum">
              <a:rPr lang="en-US" smtClean="0"/>
              <a:pPr/>
              <a:t>‹#›</a:t>
            </a:fld>
            <a:endParaRPr lang="en-US"/>
          </a:p>
        </p:txBody>
      </p:sp>
    </p:spTree>
    <p:extLst>
      <p:ext uri="{BB962C8B-B14F-4D97-AF65-F5344CB8AC3E}">
        <p14:creationId xmlns="" xmlns:p14="http://schemas.microsoft.com/office/powerpoint/2010/main" val="1133218401"/>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699" y="980661"/>
            <a:ext cx="10844011" cy="4018208"/>
          </a:xfrm>
        </p:spPr>
        <p:txBody>
          <a:bodyPr/>
          <a:lstStyle/>
          <a:p>
            <a:r>
              <a:rPr lang="sr-Cyrl-RS" dirty="0" smtClean="0">
                <a:solidFill>
                  <a:schemeClr val="accent2">
                    <a:lumMod val="50000"/>
                  </a:schemeClr>
                </a:solidFill>
              </a:rPr>
              <a:t>Рута</a:t>
            </a:r>
            <a:br>
              <a:rPr lang="sr-Cyrl-RS" dirty="0" smtClean="0">
                <a:solidFill>
                  <a:schemeClr val="accent2">
                    <a:lumMod val="50000"/>
                  </a:schemeClr>
                </a:solidFill>
              </a:rPr>
            </a:br>
            <a:r>
              <a:rPr lang="sr-Cyrl-RS" dirty="0" smtClean="0">
                <a:solidFill>
                  <a:schemeClr val="accent2">
                    <a:lumMod val="50000"/>
                  </a:schemeClr>
                </a:solidFill>
              </a:rPr>
              <a:t>Милица Чобановић 5-3</a:t>
            </a:r>
            <a:endParaRPr lang="en-US" dirty="0">
              <a:solidFill>
                <a:schemeClr val="accent2">
                  <a:lumMod val="50000"/>
                </a:schemeClr>
              </a:solidFill>
            </a:endParaRPr>
          </a:p>
        </p:txBody>
      </p:sp>
      <p:sp>
        <p:nvSpPr>
          <p:cNvPr id="3" name="Subtitle 2"/>
          <p:cNvSpPr>
            <a:spLocks noGrp="1"/>
          </p:cNvSpPr>
          <p:nvPr>
            <p:ph type="subTitle" idx="1"/>
          </p:nvPr>
        </p:nvSpPr>
        <p:spPr>
          <a:xfrm flipV="1">
            <a:off x="10622280" y="5257799"/>
            <a:ext cx="45719" cy="45719"/>
          </a:xfrm>
        </p:spPr>
        <p:txBody>
          <a:bodyPr>
            <a:normAutofit fontScale="25000" lnSpcReduction="20000"/>
          </a:bodyPr>
          <a:lstStyle/>
          <a:p>
            <a:endParaRPr lang="en-US" dirty="0"/>
          </a:p>
        </p:txBody>
      </p:sp>
    </p:spTree>
    <p:extLst>
      <p:ext uri="{BB962C8B-B14F-4D97-AF65-F5344CB8AC3E}">
        <p14:creationId xmlns="" xmlns:p14="http://schemas.microsoft.com/office/powerpoint/2010/main" val="34817827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О Рутином животу</a:t>
            </a:r>
            <a:endParaRPr lang="en-US" dirty="0"/>
          </a:p>
        </p:txBody>
      </p:sp>
      <p:sp>
        <p:nvSpPr>
          <p:cNvPr id="3" name="Content Placeholder 2"/>
          <p:cNvSpPr>
            <a:spLocks noGrp="1"/>
          </p:cNvSpPr>
          <p:nvPr>
            <p:ph idx="1"/>
          </p:nvPr>
        </p:nvSpPr>
        <p:spPr/>
        <p:txBody>
          <a:bodyPr>
            <a:normAutofit lnSpcReduction="10000"/>
          </a:bodyPr>
          <a:lstStyle/>
          <a:p>
            <a:pPr algn="just"/>
            <a:r>
              <a:rPr lang="sr-Cyrl-RS" dirty="0" smtClean="0">
                <a:solidFill>
                  <a:schemeClr val="tx1">
                    <a:lumMod val="65000"/>
                    <a:lumOff val="35000"/>
                  </a:schemeClr>
                </a:solidFill>
              </a:rPr>
              <a:t>У Христовом родослову код светог Матеја на Руту се посебно указује као на прабабу цара Давида, а тиме и на једног од Христових предака (Ово је књига о Рут која припада Библији, Старом завету).</a:t>
            </a:r>
          </a:p>
          <a:p>
            <a:pPr algn="just"/>
            <a:r>
              <a:rPr lang="sr-Cyrl-RS" dirty="0" smtClean="0">
                <a:solidFill>
                  <a:schemeClr val="tx1">
                    <a:lumMod val="65000"/>
                    <a:lumOff val="35000"/>
                  </a:schemeClr>
                </a:solidFill>
              </a:rPr>
              <a:t>Читајући Књигу о Рути долазимо до краја периода, тзв. периода судија. У Израиљу је тада настала велика глад. И, као што то бива у таквим временима, људи напуштају своја станишта и полазе у потрагу за новим, где очекују да ће наћи храну. Тако се догодило и са израиљском  породицом Елимелеха и Нојемине, који су са своја два сина прошли границу Израиља и настанили се у земљи Моавској. Када су синови порасли, узели су за жене Моавке.</a:t>
            </a:r>
          </a:p>
          <a:p>
            <a:pPr algn="just"/>
            <a:r>
              <a:rPr lang="sr-Cyrl-RS" dirty="0" smtClean="0">
                <a:solidFill>
                  <a:schemeClr val="tx1">
                    <a:lumMod val="65000"/>
                    <a:lumOff val="35000"/>
                  </a:schemeClr>
                </a:solidFill>
              </a:rPr>
              <a:t>Једна се звала Орфа а друга Рута. Елимелех је умро у страној земљи, а исто тако и њихови синови. За њима су остале три удовице; Нојемина и њене две снаје и све без деце. Три удовице – једна од многих породичних трагедија које су се догодиле у животу.</a:t>
            </a:r>
            <a:endParaRPr lang="sr-Cyrl-RS" dirty="0">
              <a:solidFill>
                <a:schemeClr val="tx1">
                  <a:lumMod val="65000"/>
                  <a:lumOff val="3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О Рутином животу</a:t>
            </a:r>
            <a:endParaRPr lang="en-US" dirty="0"/>
          </a:p>
        </p:txBody>
      </p:sp>
      <p:sp>
        <p:nvSpPr>
          <p:cNvPr id="3" name="Content Placeholder 2"/>
          <p:cNvSpPr>
            <a:spLocks noGrp="1"/>
          </p:cNvSpPr>
          <p:nvPr>
            <p:ph idx="1"/>
          </p:nvPr>
        </p:nvSpPr>
        <p:spPr/>
        <p:txBody>
          <a:bodyPr>
            <a:normAutofit lnSpcReduction="10000"/>
          </a:bodyPr>
          <a:lstStyle/>
          <a:p>
            <a:pPr algn="just"/>
            <a:r>
              <a:rPr lang="sr-Cyrl-RS" dirty="0" smtClean="0"/>
              <a:t>Кад је до Нојемине стигла вест о приспелим, бољим данима за земљу Израиља, она је одлучила да се врати у своју домовину. На поласку је рекла својим снајама које су је пратиле: </a:t>
            </a:r>
          </a:p>
          <a:p>
            <a:pPr algn="just"/>
            <a:r>
              <a:rPr lang="sr-Cyrl-RS" dirty="0" smtClean="0"/>
              <a:t>Хвала вам за љубав коју сте показале према мојој деци и мени; хвала вам. Ви се сада вратите вашим очевима и њиховим кућама, и, будући још увек младе, удајте се и потражите себи срећу и нове домове. Бог нека вас благослови!</a:t>
            </a:r>
          </a:p>
          <a:p>
            <a:pPr algn="just"/>
            <a:r>
              <a:rPr lang="sr-Cyrl-RS" dirty="0" smtClean="0"/>
              <a:t>Снаје нису хтеле да је напусте, али ипак је убедила Орфу да се врати у родитељски дом, а Рута је пошла са њом.</a:t>
            </a:r>
          </a:p>
          <a:p>
            <a:pPr algn="just"/>
            <a:r>
              <a:rPr lang="sr-Cyrl-RS" dirty="0" smtClean="0"/>
              <a:t>Тако се Нојемина вратила са својом снахом Рутом Моавком из моавске земље. Дошле су у Витлејем на почетку жетве јечма.</a:t>
            </a:r>
          </a:p>
          <a:p>
            <a:pPr algn="just"/>
            <a:r>
              <a:rPr lang="sr-Cyrl-RS" dirty="0" smtClean="0"/>
              <a:t>Рута је скупљала оно мало преосталог класја након жетве на Возовој земљи, који је био Нојемин рођак, које је остало раширено по њиви.</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О Рутином животу</a:t>
            </a:r>
            <a:endParaRPr lang="en-US" dirty="0"/>
          </a:p>
        </p:txBody>
      </p:sp>
      <p:sp>
        <p:nvSpPr>
          <p:cNvPr id="3" name="Content Placeholder 2"/>
          <p:cNvSpPr>
            <a:spLocks noGrp="1"/>
          </p:cNvSpPr>
          <p:nvPr>
            <p:ph idx="1"/>
          </p:nvPr>
        </p:nvSpPr>
        <p:spPr>
          <a:xfrm>
            <a:off x="677334" y="1688757"/>
            <a:ext cx="8596668" cy="4352605"/>
          </a:xfrm>
        </p:spPr>
        <p:txBody>
          <a:bodyPr/>
          <a:lstStyle/>
          <a:p>
            <a:pPr algn="just"/>
            <a:r>
              <a:rPr lang="sr-Cyrl-RS" dirty="0" smtClean="0"/>
              <a:t>Постојала је законска норма по којој је власник дужан да оно мало преосталог класја не узима себи, већ да га остави сиромашнима, сирочади и удовицама, да га они скупљају. </a:t>
            </a:r>
          </a:p>
          <a:p>
            <a:pPr algn="just"/>
            <a:r>
              <a:rPr lang="sr-Cyrl-RS" dirty="0" smtClean="0"/>
              <a:t>Воз је питао: Ко је била та жена? Одговорили су му да је она Моавка, која није хтела да остави своју свекрву, већ је дошла са њом. Воз је, чувши ово, био веома ганут. </a:t>
            </a:r>
          </a:p>
          <a:p>
            <a:pPr algn="just"/>
            <a:r>
              <a:rPr lang="sr-Cyrl-RS" dirty="0" smtClean="0"/>
              <a:t>И иначе је на све становнике Витлејема оставило снажан утисак то да је једна странкиња, жена из непријатељске земље, оставила своје и остала да прати своју болну свекрву – удовицу. </a:t>
            </a:r>
          </a:p>
          <a:p>
            <a:pPr algn="just"/>
            <a:r>
              <a:rPr lang="sr-Cyrl-RS" dirty="0" smtClean="0"/>
              <a:t>Воз је наредио свом слузи да јој не допусти да оде на друго место, већ да је пусти да слободно скупља класје са његових њива. Позвавши је, он чу од ње за њену животну причу. То га је још јаче коснуло. Није могао замислити да би толика брижност могла да се нађе у грудима једне странкиње, поготово не из Моава, земље коју је Израиљ толико мрзео.</a:t>
            </a:r>
            <a:endParaRPr lang="sr-Cyrl-R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О Рутином животу</a:t>
            </a:r>
            <a:endParaRPr lang="en-US" dirty="0"/>
          </a:p>
        </p:txBody>
      </p:sp>
      <p:sp>
        <p:nvSpPr>
          <p:cNvPr id="3" name="Content Placeholder 2"/>
          <p:cNvSpPr>
            <a:spLocks noGrp="1"/>
          </p:cNvSpPr>
          <p:nvPr>
            <p:ph idx="1"/>
          </p:nvPr>
        </p:nvSpPr>
        <p:spPr/>
        <p:txBody>
          <a:bodyPr>
            <a:normAutofit fontScale="92500" lnSpcReduction="20000"/>
          </a:bodyPr>
          <a:lstStyle/>
          <a:p>
            <a:pPr algn="just"/>
            <a:r>
              <a:rPr lang="sr-Cyrl-RS" dirty="0" smtClean="0"/>
              <a:t>Рута се, претоварена класјем, вратила својој свекрви. Нојемина је, чувши за њен сусрет са Возом, као мудра жена, уделила својој снаји неколико драгоцених савета.</a:t>
            </a:r>
          </a:p>
          <a:p>
            <a:pPr algn="just"/>
            <a:r>
              <a:rPr lang="sr-Cyrl-RS" dirty="0" smtClean="0"/>
              <a:t>Рута је свакодневно одлазила на Возове њиве. Између њих двоје се развила блиска али и учтива повезаност. А када је Рута затражила од Воза да је задржи крај себе као своју слушкињу, њега то дирну још јаче; и, када су напослетку испуњене одређене законске норме према којима је најближи рођак преминулог супруга био дужан да узме његову удовицу, а исти је то одбио, тада је Воз тражио од Руте да му буде супруга.</a:t>
            </a:r>
          </a:p>
          <a:p>
            <a:pPr algn="just"/>
            <a:r>
              <a:rPr lang="sr-Cyrl-RS" dirty="0" smtClean="0"/>
              <a:t>Рута се показала као привржена жена. Из тог брака се родио Овид, од Овида се родио Јесеј, од Јесеја се родио Давид. А од Давидове лозе родио се наш Господ Исус Христос.</a:t>
            </a:r>
          </a:p>
          <a:p>
            <a:pPr algn="just"/>
            <a:r>
              <a:rPr lang="sr-Cyrl-RS" dirty="0" smtClean="0"/>
              <a:t>Тако је та Моавка, која је долазила из идолопоклоничке земље, по неиспитивом промислу Божијем била удостојена да буде предак Христов и једна од четири жене које се спомињу у породичном стаблу Господа</a:t>
            </a:r>
            <a:endParaRPr lang="sr-Cyrl-R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Поука књиге о Рут</a:t>
            </a:r>
            <a:endParaRPr lang="en-US" dirty="0"/>
          </a:p>
        </p:txBody>
      </p:sp>
      <p:sp>
        <p:nvSpPr>
          <p:cNvPr id="3" name="Content Placeholder 2"/>
          <p:cNvSpPr>
            <a:spLocks noGrp="1"/>
          </p:cNvSpPr>
          <p:nvPr>
            <p:ph idx="1"/>
          </p:nvPr>
        </p:nvSpPr>
        <p:spPr/>
        <p:txBody>
          <a:bodyPr/>
          <a:lstStyle/>
          <a:p>
            <a:r>
              <a:rPr lang="ru-RU" dirty="0" smtClean="0"/>
              <a:t>Много је поука које долазе из дирљиве приче о Рути. Поучна је за све. То што је та сирота удовица од јутра до мрака ишла по њивама и што је с великим трудом сакупљала класје, учи о корисности радиности и економичности. Или, још боље, да сагледамо духовну страну: не поучава ли нас да морамо бити неуморни у свом послу, скупљајући и утемељујући све што је корисно (ма колико то ситно изгледало).</a:t>
            </a:r>
          </a:p>
          <a:p>
            <a:endParaRPr lang="ru-RU" dirty="0" smtClean="0"/>
          </a:p>
          <a:p>
            <a:r>
              <a:rPr lang="ru-RU" dirty="0" smtClean="0"/>
              <a:t>Међутим најбитнија од свих поука јесте Рутина љубав према својој свекрви Нојемини. Изненађујући пример! Ко ово прочита неће остати равнодушан. Толико љубави; толико брижности; толико самопожртвовања од једне незнабожачке жене!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stretch>
            <a:fillRect/>
          </a:stretch>
        </p:blipFill>
        <p:spPr>
          <a:xfrm>
            <a:off x="0" y="0"/>
            <a:ext cx="12192000" cy="6857999"/>
          </a:xfrm>
          <a:prstGeom prst="rect">
            <a:avLst/>
          </a:prstGeom>
        </p:spPr>
      </p:pic>
    </p:spTree>
    <p:extLst>
      <p:ext uri="{BB962C8B-B14F-4D97-AF65-F5344CB8AC3E}">
        <p14:creationId xmlns="" xmlns:p14="http://schemas.microsoft.com/office/powerpoint/2010/main" val="13730213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82595"/>
          </a:xfrm>
        </p:spPr>
        <p:txBody>
          <a:bodyPr>
            <a:normAutofit fontScale="90000"/>
          </a:bodyPr>
          <a:lstStyle/>
          <a:p>
            <a:r>
              <a:rPr lang="sr-Cyrl-RS" dirty="0" smtClean="0"/>
              <a:t>Библија – Стари завет</a:t>
            </a:r>
            <a:br>
              <a:rPr lang="sr-Cyrl-RS" dirty="0" smtClean="0"/>
            </a:br>
            <a:r>
              <a:rPr lang="sr-Cyrl-RS" dirty="0" smtClean="0"/>
              <a:t>Рута и Нојемина</a:t>
            </a:r>
            <a:r>
              <a:rPr lang="sr-Cyrl-RS" b="1" dirty="0" smtClean="0"/>
              <a:t/>
            </a:r>
            <a:br>
              <a:rPr lang="sr-Cyrl-RS" b="1" dirty="0" smtClean="0"/>
            </a:br>
            <a:endParaRPr lang="en-US" dirty="0"/>
          </a:p>
        </p:txBody>
      </p:sp>
      <p:sp>
        <p:nvSpPr>
          <p:cNvPr id="11" name="Content Placeholder 10"/>
          <p:cNvSpPr>
            <a:spLocks noGrp="1"/>
          </p:cNvSpPr>
          <p:nvPr>
            <p:ph idx="1"/>
          </p:nvPr>
        </p:nvSpPr>
        <p:spPr>
          <a:xfrm>
            <a:off x="784426" y="2078212"/>
            <a:ext cx="8596668" cy="4215496"/>
          </a:xfrm>
        </p:spPr>
        <p:txBody>
          <a:bodyPr>
            <a:normAutofit fontScale="85000" lnSpcReduction="10000"/>
          </a:bodyPr>
          <a:lstStyle/>
          <a:p>
            <a:r>
              <a:rPr lang="sr-Cyrl-RS" dirty="0" smtClean="0"/>
              <a:t>Око 6 векова п.н.е., у </a:t>
            </a:r>
            <a:r>
              <a:rPr lang="ru-RU" dirty="0" smtClean="0"/>
              <a:t>време када су владале судије, настала је глад у земљи. Тада је Елимелех из Витлејема отишао да живи у моавској земљи са својом женом Нојемином и своја два сина Малоном и Хелеоном. </a:t>
            </a:r>
            <a:endParaRPr lang="sr-Latn-RS" dirty="0" smtClean="0"/>
          </a:p>
          <a:p>
            <a:r>
              <a:rPr lang="ru-RU" dirty="0" smtClean="0"/>
              <a:t>Када је Елимелех умро, Нојемина је остала сама са своја два сина. Они су се оженили Моавкама: једна се звала Орфа, а друга Рута. Тамо су живели десетак година. </a:t>
            </a:r>
            <a:endParaRPr lang="sr-Latn-RS" dirty="0" smtClean="0"/>
          </a:p>
          <a:p>
            <a:r>
              <a:rPr lang="ru-RU" dirty="0" smtClean="0"/>
              <a:t>Међутим, умрли су и Малон и Хелеон, те је жена остала и без своја два сина и без свога мужа.</a:t>
            </a:r>
            <a:endParaRPr lang="sr-Latn-RS" dirty="0" smtClean="0"/>
          </a:p>
          <a:p>
            <a:r>
              <a:rPr lang="ru-RU" b="1" baseline="30000" dirty="0" smtClean="0"/>
              <a:t> </a:t>
            </a:r>
            <a:r>
              <a:rPr lang="ru-RU" dirty="0" smtClean="0"/>
              <a:t>Тада се Нојемина спремила да се са својим снахама врати из моавске земље. Чула је, да је Господ милостиво погледао на свој народ и дао му хране. Изашла је из места где је живела, па је са своје две снахе кренула на пут да се врати у Јудину земљу.</a:t>
            </a:r>
          </a:p>
          <a:p>
            <a:r>
              <a:rPr lang="ru-RU" dirty="0" smtClean="0"/>
              <a:t>Нојемина јр рекла својим двема снахама: „Вратите се свака дому своје мајке. Нека вам Господ искаже милост, као што сте ви учиниле покојницима и мени. Нека Господ да свакој од вас да нађе починка у дому свога мужа.“</a:t>
            </a:r>
          </a:p>
          <a:p>
            <a:r>
              <a:rPr lang="ru-RU" dirty="0" smtClean="0"/>
              <a:t>Онда их је пољубила. Оне на то бризнуше у гласан плач и рекоше јој: „Не, вратићемо се с тобом к твоме народу.“</a:t>
            </a:r>
          </a:p>
          <a:p>
            <a:endParaRPr lang="sr-Latn-RS" dirty="0" smtClean="0"/>
          </a:p>
          <a:p>
            <a:endParaRPr lang="en-US" dirty="0"/>
          </a:p>
        </p:txBody>
      </p:sp>
    </p:spTree>
    <p:extLst>
      <p:ext uri="{BB962C8B-B14F-4D97-AF65-F5344CB8AC3E}">
        <p14:creationId xmlns="" xmlns:p14="http://schemas.microsoft.com/office/powerpoint/2010/main" val="6741453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cstate="print"/>
          <a:stretch>
            <a:fillRect/>
          </a:stretch>
        </p:blipFill>
        <p:spPr>
          <a:xfrm>
            <a:off x="373487" y="365125"/>
            <a:ext cx="11410681" cy="6190221"/>
          </a:xfrm>
          <a:prstGeom prst="rect">
            <a:avLst/>
          </a:prstGeom>
        </p:spPr>
      </p:pic>
    </p:spTree>
    <p:extLst>
      <p:ext uri="{BB962C8B-B14F-4D97-AF65-F5344CB8AC3E}">
        <p14:creationId xmlns="" xmlns:p14="http://schemas.microsoft.com/office/powerpoint/2010/main" val="14569183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515763"/>
            <a:ext cx="8596668" cy="4525600"/>
          </a:xfrm>
        </p:spPr>
        <p:txBody>
          <a:bodyPr>
            <a:normAutofit lnSpcReduction="10000"/>
          </a:bodyPr>
          <a:lstStyle/>
          <a:p>
            <a:r>
              <a:rPr lang="ru-RU" dirty="0" smtClean="0"/>
              <a:t>Нојемина рече: „Вратите се, ћерке моје. Зашто бисте ишле са мном? Имам ли још синова у утроби да вам буду мужеви? Оне опет бризнуше у гласан плач. Орфа се, затим, пољупцем опростила од своје свекрве, а Рута је остала с њом.</a:t>
            </a:r>
          </a:p>
          <a:p>
            <a:r>
              <a:rPr lang="ru-RU" i="1" dirty="0" smtClean="0"/>
              <a:t>Нојемина</a:t>
            </a:r>
            <a:r>
              <a:rPr lang="ru-RU" dirty="0" smtClean="0"/>
              <a:t> рече: „Ево, твоја се јетрва вратила своме народу и својим боговима. Врати се и ти за својом јетрвом.“</a:t>
            </a:r>
          </a:p>
          <a:p>
            <a:r>
              <a:rPr lang="ru-RU" dirty="0" smtClean="0"/>
              <a:t>Рута одговори: „Не терај ме да те оставим и да одем од тебе, јер куда ти кренеш, кренућу и ја, и где се ти настаниш, настанићу се и ја. Твој је народ мој народ, и твој Бог је мој Бог.</a:t>
            </a:r>
            <a:r>
              <a:rPr lang="ru-RU" b="1" baseline="30000" dirty="0" smtClean="0"/>
              <a:t> </a:t>
            </a:r>
            <a:r>
              <a:rPr lang="ru-RU" dirty="0" smtClean="0"/>
              <a:t>Где ти умреш, умрећу и ја и тамо ћу бити сахрањена. Нека ми Господ учини тако, и још више, ако ме чак и смрт растави од тебе.“</a:t>
            </a:r>
          </a:p>
          <a:p>
            <a:r>
              <a:rPr lang="ru-RU" dirty="0" smtClean="0"/>
              <a:t>Кад је Нојемина видела да је чврсто решила да иде с њом, престала је да је одговара.</a:t>
            </a:r>
            <a:r>
              <a:rPr lang="ru-RU" b="1" baseline="30000" dirty="0" smtClean="0"/>
              <a:t> </a:t>
            </a:r>
            <a:r>
              <a:rPr lang="ru-RU" dirty="0" smtClean="0"/>
              <a:t>Тако су њих две наставиле пут док нису дошле у Витлејем. </a:t>
            </a:r>
          </a:p>
          <a:p>
            <a:r>
              <a:rPr lang="ru-RU" b="1" baseline="30000" dirty="0" smtClean="0"/>
              <a:t> </a:t>
            </a:r>
            <a:r>
              <a:rPr lang="ru-RU" dirty="0" smtClean="0"/>
              <a:t>Тако се Нојемина вратила са својом снахом Рутом Моавком из моавске земље. Дошле су у Витлејем на почетку жетве јечма.</a:t>
            </a:r>
          </a:p>
          <a:p>
            <a:endParaRPr lang="en-US" dirty="0"/>
          </a:p>
        </p:txBody>
      </p:sp>
      <p:sp>
        <p:nvSpPr>
          <p:cNvPr id="4" name="Title 1"/>
          <p:cNvSpPr txBox="1">
            <a:spLocks/>
          </p:cNvSpPr>
          <p:nvPr/>
        </p:nvSpPr>
        <p:spPr>
          <a:xfrm>
            <a:off x="677334" y="609600"/>
            <a:ext cx="8596668" cy="782595"/>
          </a:xfrm>
          <a:prstGeom prst="rect">
            <a:avLst/>
          </a:prstGeom>
        </p:spPr>
        <p:txBody>
          <a:bodyPr vert="horz" lIns="91440" tIns="45720" rIns="91440" bIns="45720" rtlCol="0" anchor="t">
            <a:normAutofit fontScale="75000" lnSpcReduction="20000"/>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sr-Cyrl-RS" sz="3600" b="0" i="0" u="none" strike="noStrike" kern="1200" cap="none" spc="0" normalizeH="0" baseline="0" noProof="0" dirty="0" smtClean="0">
                <a:ln>
                  <a:noFill/>
                </a:ln>
                <a:solidFill>
                  <a:schemeClr val="accent1"/>
                </a:solidFill>
                <a:effectLst/>
                <a:uLnTx/>
                <a:uFillTx/>
                <a:latin typeface="+mj-lt"/>
                <a:ea typeface="+mj-ea"/>
                <a:cs typeface="+mj-cs"/>
              </a:rPr>
              <a:t>Рута и Нојемина</a:t>
            </a:r>
            <a:r>
              <a:rPr kumimoji="0" lang="sr-Cyrl-RS" sz="3600" b="1" i="0" u="none" strike="noStrike" kern="1200" cap="none" spc="0" normalizeH="0" baseline="0" noProof="0" dirty="0" smtClean="0">
                <a:ln>
                  <a:noFill/>
                </a:ln>
                <a:solidFill>
                  <a:schemeClr val="accent1"/>
                </a:solidFill>
                <a:effectLst/>
                <a:uLnTx/>
                <a:uFillTx/>
                <a:latin typeface="+mj-lt"/>
                <a:ea typeface="+mj-ea"/>
                <a:cs typeface="+mj-cs"/>
              </a:rPr>
              <a:t/>
            </a:r>
            <a:br>
              <a:rPr kumimoji="0" lang="sr-Cyrl-RS" sz="3600" b="1" i="0" u="none" strike="noStrike" kern="1200" cap="none" spc="0" normalizeH="0" baseline="0" noProof="0" dirty="0" smtClean="0">
                <a:ln>
                  <a:noFill/>
                </a:ln>
                <a:solidFill>
                  <a:schemeClr val="accent1"/>
                </a:solidFill>
                <a:effectLst/>
                <a:uLnTx/>
                <a:uFillTx/>
                <a:latin typeface="+mj-lt"/>
                <a:ea typeface="+mj-ea"/>
                <a:cs typeface="+mj-cs"/>
              </a:rPr>
            </a:br>
            <a:endParaRPr kumimoji="0" lang="en-US" sz="3600" b="0" i="0" u="none" strike="noStrike" kern="1200" cap="none" spc="0" normalizeH="0" baseline="0" noProof="0" dirty="0">
              <a:ln>
                <a:noFill/>
              </a:ln>
              <a:solidFill>
                <a:schemeClr val="accent1"/>
              </a:solidFill>
              <a:effectLst/>
              <a:uLnTx/>
              <a:uFillTx/>
              <a:latin typeface="+mj-lt"/>
              <a:ea typeface="+mj-ea"/>
              <a:cs typeface="+mj-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dirty="0" smtClean="0"/>
              <a:t>Рута пабирчи на Возовој њиви</a:t>
            </a:r>
            <a:endParaRPr lang="ru-RU" b="1" dirty="0"/>
          </a:p>
        </p:txBody>
      </p:sp>
      <p:sp>
        <p:nvSpPr>
          <p:cNvPr id="5" name="Content Placeholder 4"/>
          <p:cNvSpPr>
            <a:spLocks noGrp="1"/>
          </p:cNvSpPr>
          <p:nvPr>
            <p:ph idx="1"/>
          </p:nvPr>
        </p:nvSpPr>
        <p:spPr>
          <a:xfrm>
            <a:off x="677334" y="1762897"/>
            <a:ext cx="8596668" cy="4278465"/>
          </a:xfrm>
        </p:spPr>
        <p:txBody>
          <a:bodyPr>
            <a:normAutofit fontScale="77500" lnSpcReduction="20000"/>
          </a:bodyPr>
          <a:lstStyle/>
          <a:p>
            <a:r>
              <a:rPr lang="ru-RU" b="1" dirty="0" smtClean="0"/>
              <a:t> </a:t>
            </a:r>
            <a:r>
              <a:rPr lang="ru-RU" dirty="0" smtClean="0"/>
              <a:t>Нојемина је имала рођака с мужевљеве стране, веома имућног човека из Елимелеховог рода. Он се звао Воз.</a:t>
            </a:r>
          </a:p>
          <a:p>
            <a:r>
              <a:rPr lang="ru-RU" dirty="0" smtClean="0"/>
              <a:t>Рута Моавка рече Нојемини: „Хтела бих да идем у поље да пабирчим класје за оним ко ми је благонаклон.“</a:t>
            </a:r>
          </a:p>
          <a:p>
            <a:r>
              <a:rPr lang="ru-RU" b="1" baseline="30000" dirty="0" smtClean="0"/>
              <a:t> </a:t>
            </a:r>
            <a:r>
              <a:rPr lang="ru-RU" dirty="0" smtClean="0"/>
              <a:t>Рута је отишла и пабирчила у пољу за жетеоцима. Ипак, срећа јој се насмешила, јер је тај део поља припадао Возу, који је био из Елимелеховог рода.</a:t>
            </a:r>
          </a:p>
          <a:p>
            <a:r>
              <a:rPr lang="ru-RU" b="1" baseline="30000" dirty="0" smtClean="0"/>
              <a:t> </a:t>
            </a:r>
            <a:r>
              <a:rPr lang="ru-RU" dirty="0" smtClean="0"/>
              <a:t>Воз дође из Витлејема, и рече жетеоцима: „Господ био с вама!“</a:t>
            </a:r>
          </a:p>
          <a:p>
            <a:r>
              <a:rPr lang="ru-RU" dirty="0" smtClean="0"/>
              <a:t>Они му одговорише: „Нека те Господ благослови!“</a:t>
            </a:r>
          </a:p>
          <a:p>
            <a:r>
              <a:rPr lang="ru-RU" dirty="0" smtClean="0"/>
              <a:t>Воз упита момка који је био над жетеоцима: „Чија је она млада жена?“</a:t>
            </a:r>
          </a:p>
          <a:p>
            <a:r>
              <a:rPr lang="ru-RU" dirty="0" smtClean="0"/>
              <a:t>Момак који је био над жетеоцима одговори: „То је она млада Моавка што се вратила с Нојемином из моавске земље. Питала је: ’Смем ли да пабирчим и купим класје за жетеоцима?’ На ногама је од јутрос кад је дошла, па све до сад; само је мало предахнула у кући.“</a:t>
            </a:r>
          </a:p>
          <a:p>
            <a:r>
              <a:rPr lang="ru-RU" dirty="0" smtClean="0"/>
              <a:t>Воз рече Рути: „Чуј ме, ћерко моја. Немој ићи на другу њиву да пабирчиш. Немој одлазити одавде, него се држи уз моје девојке.</a:t>
            </a:r>
            <a:r>
              <a:rPr lang="ru-RU" b="1" baseline="30000" dirty="0" smtClean="0"/>
              <a:t> </a:t>
            </a:r>
            <a:r>
              <a:rPr lang="ru-RU" dirty="0" smtClean="0"/>
              <a:t>Ти гледај на којој њиви жању, па иди за њима. А ја сам наредио момцима да те не узнемиравају. Кад ожедниш, иди к ведрима и пиј од воде коју момци извлаче.“</a:t>
            </a:r>
          </a:p>
          <a:p>
            <a:r>
              <a:rPr lang="ru-RU" dirty="0" smtClean="0"/>
              <a:t>Рута на то паде ничице, поклони се лицем до земље, и рече му: „Зашто сам стекла твоју наклоност, те обраћаш пажњу на мене кад сам странкиња?“</a:t>
            </a:r>
          </a:p>
          <a:p>
            <a:endParaRPr lang="en-US" dirty="0"/>
          </a:p>
        </p:txBody>
      </p:sp>
    </p:spTree>
    <p:extLst>
      <p:ext uri="{BB962C8B-B14F-4D97-AF65-F5344CB8AC3E}">
        <p14:creationId xmlns="" xmlns:p14="http://schemas.microsoft.com/office/powerpoint/2010/main" val="3908695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dirty="0" smtClean="0"/>
              <a:t>Рута пабирчи на Возовој њиви</a:t>
            </a:r>
            <a:endParaRPr lang="en-US" dirty="0"/>
          </a:p>
        </p:txBody>
      </p:sp>
      <p:sp>
        <p:nvSpPr>
          <p:cNvPr id="4" name="Content Placeholder 3"/>
          <p:cNvSpPr>
            <a:spLocks noGrp="1"/>
          </p:cNvSpPr>
          <p:nvPr>
            <p:ph idx="1"/>
          </p:nvPr>
        </p:nvSpPr>
        <p:spPr/>
        <p:txBody>
          <a:bodyPr>
            <a:normAutofit fontScale="92500" lnSpcReduction="20000"/>
          </a:bodyPr>
          <a:lstStyle/>
          <a:p>
            <a:r>
              <a:rPr lang="ru-RU" dirty="0" smtClean="0"/>
              <a:t>Воз јој одговори: „Рекли су ми све што си учинила за своју свекрву после смрти твога мужа; како си оставила свога оца и своју мајку, и своју родну земљу, и отишла к народу који ниси раније познавала. Нека те Господ награди за твоје добро дело. Господ, Бог Израиљев, нека ти обилато узврати, кад си дошла да се склониш под његова крила.“</a:t>
            </a:r>
          </a:p>
          <a:p>
            <a:r>
              <a:rPr lang="ru-RU" dirty="0" smtClean="0"/>
              <a:t>Она одговори: „О, само да и даље уживам твоју наклоност, мој господару! Јер, ти си ме утешио, и љубазно говорио својој слушкињи, иако нисам твоја слушкиња.“</a:t>
            </a:r>
          </a:p>
          <a:p>
            <a:r>
              <a:rPr lang="ru-RU" dirty="0" smtClean="0"/>
              <a:t>Кад је било време обеду, Воз јој рече: „Ходи овамо, поједи хлеба и умочи залогај у сирће.“</a:t>
            </a:r>
          </a:p>
          <a:p>
            <a:r>
              <a:rPr lang="ru-RU" dirty="0" smtClean="0"/>
              <a:t>Она је села поред жетеоца, а он јој је дао прженог зрна. Јела је и наситила се, и још јој је остало. Кад је устала да пабирчи даље, Воз заповеди својим момцима: „Нека пабирчи и између класја, и немојте јој приговарати. Него, ви још навлаш испуштајте по неки клас из нарамака. Оставите јој да купи, и не прекоревајте је.“</a:t>
            </a:r>
          </a:p>
          <a:p>
            <a:endParaRPr lang="en-US" dirty="0"/>
          </a:p>
        </p:txBody>
      </p:sp>
    </p:spTree>
    <p:extLst>
      <p:ext uri="{BB962C8B-B14F-4D97-AF65-F5344CB8AC3E}">
        <p14:creationId xmlns="" xmlns:p14="http://schemas.microsoft.com/office/powerpoint/2010/main" val="30818733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dirty="0" smtClean="0"/>
              <a:t>Рута пабирчи на Возовој њиви</a:t>
            </a:r>
            <a:endParaRPr lang="en-US" dirty="0"/>
          </a:p>
        </p:txBody>
      </p:sp>
      <p:sp>
        <p:nvSpPr>
          <p:cNvPr id="4" name="Content Placeholder 3"/>
          <p:cNvSpPr>
            <a:spLocks noGrp="1"/>
          </p:cNvSpPr>
          <p:nvPr>
            <p:ph idx="1"/>
          </p:nvPr>
        </p:nvSpPr>
        <p:spPr>
          <a:xfrm>
            <a:off x="677334" y="1762897"/>
            <a:ext cx="8596668" cy="4278465"/>
          </a:xfrm>
        </p:spPr>
        <p:txBody>
          <a:bodyPr>
            <a:normAutofit fontScale="92500" lnSpcReduction="20000"/>
          </a:bodyPr>
          <a:lstStyle/>
          <a:p>
            <a:r>
              <a:rPr lang="ru-RU" dirty="0" smtClean="0"/>
              <a:t>Рута је пабирчила на њиви до вечери, а онда је овршила што је напабирчила. Затим је понела и дошла у град.</a:t>
            </a:r>
            <a:r>
              <a:rPr lang="ru-RU" b="1" baseline="30000" dirty="0" smtClean="0"/>
              <a:t> </a:t>
            </a:r>
            <a:r>
              <a:rPr lang="ru-RU" dirty="0" smtClean="0"/>
              <a:t>Кад је њена свекрва видела колико је напабирчила, и кад је Рута извадила и дала јој што јој је остало од ручка,</a:t>
            </a:r>
            <a:r>
              <a:rPr lang="ru-RU" b="1" baseline="30000" dirty="0" smtClean="0"/>
              <a:t> </a:t>
            </a:r>
            <a:r>
              <a:rPr lang="ru-RU" dirty="0" smtClean="0"/>
              <a:t>упитала ју је: „Где си пабирчила данас? Где си радила? Нека је благословен онај који се обазрео на тебе.“</a:t>
            </a:r>
          </a:p>
          <a:p>
            <a:r>
              <a:rPr lang="ru-RU" dirty="0" smtClean="0"/>
              <a:t>Тада је Рута испричала својој свекрви код кога је радила. Рекла је: „Човек код кога сам данас радила зове се Воз.“</a:t>
            </a:r>
          </a:p>
          <a:p>
            <a:r>
              <a:rPr lang="ru-RU" dirty="0" smtClean="0"/>
              <a:t>Нојемина рече на то својој снахи: „Нека га Господ благослови, кад није ускратио милости ни живима ни мртвима.“ Нојемина додаде: „Тај човек нам је рођак и један од наших старатеља.“</a:t>
            </a:r>
          </a:p>
          <a:p>
            <a:r>
              <a:rPr lang="ru-RU" dirty="0" smtClean="0"/>
              <a:t>Рута Моавка рече: „Он ми је још рекао: ’Држи се уз моје слуге док не пожању све што ми припада.’“</a:t>
            </a:r>
          </a:p>
          <a:p>
            <a:r>
              <a:rPr lang="ru-RU" dirty="0" smtClean="0"/>
              <a:t>Нојемина рече својој снахи Рути: „Ћерко моја, држи се ти његових девојака, да не би запала у неприлику на другој њиви.“</a:t>
            </a:r>
          </a:p>
          <a:p>
            <a:r>
              <a:rPr lang="ru-RU" dirty="0" smtClean="0"/>
              <a:t>Тако се Рута држала Возових девојака и пабирчила док се није завршила жетва јечма и пшенице. Она је живела код своје свекрве.</a:t>
            </a:r>
          </a:p>
          <a:p>
            <a:endParaRPr lang="en-US" dirty="0"/>
          </a:p>
        </p:txBody>
      </p:sp>
    </p:spTree>
    <p:extLst>
      <p:ext uri="{BB962C8B-B14F-4D97-AF65-F5344CB8AC3E}">
        <p14:creationId xmlns="" xmlns:p14="http://schemas.microsoft.com/office/powerpoint/2010/main" val="2328242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stretch>
            <a:fillRect/>
          </a:stretch>
        </p:blipFill>
        <p:spPr>
          <a:xfrm>
            <a:off x="0" y="0"/>
            <a:ext cx="12191999" cy="6858000"/>
          </a:xfrm>
          <a:prstGeom prst="rect">
            <a:avLst/>
          </a:prstGeom>
        </p:spPr>
      </p:pic>
    </p:spTree>
    <p:extLst>
      <p:ext uri="{BB962C8B-B14F-4D97-AF65-F5344CB8AC3E}">
        <p14:creationId xmlns="" xmlns:p14="http://schemas.microsoft.com/office/powerpoint/2010/main" val="302543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dirty="0" smtClean="0"/>
              <a:t>Рута и Воз на гумну</a:t>
            </a:r>
            <a:endParaRPr lang="ru-RU" b="1" dirty="0"/>
          </a:p>
        </p:txBody>
      </p:sp>
      <p:sp>
        <p:nvSpPr>
          <p:cNvPr id="4" name="Content Placeholder 3"/>
          <p:cNvSpPr>
            <a:spLocks noGrp="1"/>
          </p:cNvSpPr>
          <p:nvPr>
            <p:ph idx="1"/>
          </p:nvPr>
        </p:nvSpPr>
        <p:spPr>
          <a:xfrm>
            <a:off x="677334" y="1738185"/>
            <a:ext cx="8596668" cy="4303178"/>
          </a:xfrm>
        </p:spPr>
        <p:txBody>
          <a:bodyPr>
            <a:normAutofit fontScale="85000" lnSpcReduction="20000"/>
          </a:bodyPr>
          <a:lstStyle/>
          <a:p>
            <a:r>
              <a:rPr lang="ru-RU" dirty="0" smtClean="0"/>
              <a:t>Нојемина рече својој снахи Рути: „Како би било, ћерко моја, да ти потражим дом, где ће ти бити добро? Ту је наш рођак, Воз, с чијим девојкама си радила. Ево, он ће ове ноћи вејати јечам на гумну.</a:t>
            </a:r>
            <a:r>
              <a:rPr lang="ru-RU" b="1" baseline="30000" dirty="0" smtClean="0"/>
              <a:t> </a:t>
            </a:r>
            <a:r>
              <a:rPr lang="ru-RU" dirty="0" smtClean="0"/>
              <a:t>Ти се умиј, намириши се, обуци свечану хаљину, па иди к њему на гумно. Међутим, не дај да те примети, док не заврши да једе и пије.</a:t>
            </a:r>
            <a:r>
              <a:rPr lang="ru-RU" b="1" baseline="30000" dirty="0" smtClean="0"/>
              <a:t> </a:t>
            </a:r>
            <a:r>
              <a:rPr lang="ru-RU" dirty="0" smtClean="0"/>
              <a:t>Кад он оде на починак, гледај где је легао, па и ти лези тамо. Онда подигни покривач с његових ногу и лези тамо, а он ће ти рећи шта да радиш.“ Рута јој одговори: „Урадићу све што кажеш.“</a:t>
            </a:r>
          </a:p>
          <a:p>
            <a:r>
              <a:rPr lang="ru-RU" dirty="0" smtClean="0"/>
              <a:t>Тако је отишла на гумно и учинила како јој је свекрва наредила. Воз је јео и пио, па је весела срца отишао да легне поред стога. Тада се она прикрала, подигла покривач с његових ногу и легла.</a:t>
            </a:r>
          </a:p>
          <a:p>
            <a:r>
              <a:rPr lang="ru-RU" dirty="0" smtClean="0"/>
              <a:t>Око поноћи човек се трже; окренувши се угледао је жену код својих ногу.</a:t>
            </a:r>
            <a:r>
              <a:rPr lang="ru-RU" b="1" baseline="30000" dirty="0" smtClean="0"/>
              <a:t> </a:t>
            </a:r>
            <a:r>
              <a:rPr lang="ru-RU" dirty="0" smtClean="0"/>
              <a:t>Он упита: „Ко си ти?“</a:t>
            </a:r>
          </a:p>
          <a:p>
            <a:r>
              <a:rPr lang="ru-RU" dirty="0" smtClean="0"/>
              <a:t>„То сам ја, Рута, твоја слушкиња – одговори она. Рашири своје крило нада мном, јер си ми рођак-старатељ.“</a:t>
            </a:r>
          </a:p>
          <a:p>
            <a:r>
              <a:rPr lang="ru-RU" dirty="0" smtClean="0"/>
              <a:t>Тада он рече: „Нека те Господ благослови, ћерко моја! Ово твоје добро дело боље је него оно прво, јер ниси тражила младиће, били они сиромашни или богати.</a:t>
            </a:r>
            <a:r>
              <a:rPr lang="ru-RU" b="1" baseline="30000" dirty="0" smtClean="0"/>
              <a:t> </a:t>
            </a:r>
            <a:r>
              <a:rPr lang="ru-RU" dirty="0" smtClean="0"/>
              <a:t>А сад, ћерко моја, немој се бојати. Учинићу за тебе све што тражиш, јер сви моји суграђани знају да си честита жена. Јесте, ја сам заиста твој старатељ, али постоји још један рођак-старатељ, који је ближи сродник од мене. Преноћи овде, а ујутро, ако он жели да буде старатељ, добро, нека буде старатељ. Али ако не жели да ти буде старатељ, ја ћу ти бити старатељ, тако ми живог Господа! Спавај до јутра.“</a:t>
            </a:r>
          </a:p>
          <a:p>
            <a:endParaRPr lang="en-US" dirty="0"/>
          </a:p>
        </p:txBody>
      </p:sp>
    </p:spTree>
    <p:extLst>
      <p:ext uri="{BB962C8B-B14F-4D97-AF65-F5344CB8AC3E}">
        <p14:creationId xmlns="" xmlns:p14="http://schemas.microsoft.com/office/powerpoint/2010/main" val="2567478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dirty="0" smtClean="0"/>
              <a:t>Рута и Воз на гумну</a:t>
            </a:r>
            <a:endParaRPr lang="en-US" dirty="0"/>
          </a:p>
        </p:txBody>
      </p:sp>
      <p:sp>
        <p:nvSpPr>
          <p:cNvPr id="4" name="Content Placeholder 3"/>
          <p:cNvSpPr>
            <a:spLocks noGrp="1"/>
          </p:cNvSpPr>
          <p:nvPr>
            <p:ph idx="1"/>
          </p:nvPr>
        </p:nvSpPr>
        <p:spPr/>
        <p:txBody>
          <a:bodyPr/>
          <a:lstStyle/>
          <a:p>
            <a:r>
              <a:rPr lang="sr-Cyrl-RS" dirty="0" smtClean="0"/>
              <a:t>Тако је она спавала до јутра код његових ногу. Устала је рано док још човек човека није могао препознати, јер је Воз рекао: „Да се не сазна да је жена долазила на гумно.“</a:t>
            </a:r>
          </a:p>
          <a:p>
            <a:r>
              <a:rPr lang="sr-Cyrl-RS" dirty="0" smtClean="0"/>
              <a:t>Онда јој је рекао: „Додај ми огртач који је на теби, и добро га држи.“ Она је држала огртач, а он јој је одмерио шест мерица јечма. Затим јој је напртио, па је отишла у град.</a:t>
            </a:r>
          </a:p>
          <a:p>
            <a:r>
              <a:rPr lang="sr-Cyrl-RS" dirty="0" smtClean="0"/>
              <a:t>Кад је стигла, њена свекрва јој рече: „Како је прошло, ћерко моја?“ Тада јој је Рута испричала све што је човек учинио за њу. Затим је додала: „Дао ми је још и ових шест мерица јечма, и рекао ми: ’Не враћај се празних руку својој свекрви.’“</a:t>
            </a:r>
          </a:p>
          <a:p>
            <a:r>
              <a:rPr lang="sr-Cyrl-RS" dirty="0" smtClean="0"/>
              <a:t>Нојемина рече: „Остани овде, ћерко моја, док не видиш шта ће од тога испасти. Воз се неће смирити док још данас не приведе ствар крају.“</a:t>
            </a:r>
          </a:p>
          <a:p>
            <a:endParaRPr lang="en-US" dirty="0"/>
          </a:p>
        </p:txBody>
      </p:sp>
    </p:spTree>
    <p:extLst>
      <p:ext uri="{BB962C8B-B14F-4D97-AF65-F5344CB8AC3E}">
        <p14:creationId xmlns="" xmlns:p14="http://schemas.microsoft.com/office/powerpoint/2010/main" val="2699342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b="1" dirty="0" smtClean="0"/>
              <a:t>Воз се жени Рутом</a:t>
            </a:r>
            <a:br>
              <a:rPr lang="sr-Cyrl-RS" b="1" dirty="0" smtClean="0"/>
            </a:br>
            <a:endParaRPr lang="en-US" dirty="0"/>
          </a:p>
        </p:txBody>
      </p:sp>
      <p:sp>
        <p:nvSpPr>
          <p:cNvPr id="4" name="Content Placeholder 3"/>
          <p:cNvSpPr>
            <a:spLocks noGrp="1"/>
          </p:cNvSpPr>
          <p:nvPr>
            <p:ph idx="1"/>
          </p:nvPr>
        </p:nvSpPr>
        <p:spPr>
          <a:xfrm>
            <a:off x="677334" y="1680519"/>
            <a:ext cx="8596668" cy="4360843"/>
          </a:xfrm>
        </p:spPr>
        <p:txBody>
          <a:bodyPr>
            <a:normAutofit fontScale="77500" lnSpcReduction="20000"/>
          </a:bodyPr>
          <a:lstStyle/>
          <a:p>
            <a:r>
              <a:rPr lang="ru-RU" b="1" dirty="0" smtClean="0"/>
              <a:t> </a:t>
            </a:r>
            <a:r>
              <a:rPr lang="ru-RU" dirty="0" smtClean="0"/>
              <a:t>Воз је отишао до градске капије и сео тамо. Уто наиђе онај рођак-старатељ о коме је Воз говорио</a:t>
            </a:r>
          </a:p>
          <a:p>
            <a:r>
              <a:rPr lang="ru-RU" dirty="0" smtClean="0"/>
              <a:t>Воз рече оном рођак-старатељу: „Нојемина, која се вратила из моавске земље, продаје део земље што је припадала нашем брату Елимелеху. Зато сам сматрао за сходно да те обавестим о овоме. А ти, ако хоћеш да будеш старатељ, откупи земљу у присуству ових који седе овде и у присуству старешина мога народа. Ако нећеш да је откупиш, кажи ми да знам. Наиме, нико други је не може откупити осим тебе. Ја долазим тек иза тебе.“</a:t>
            </a:r>
          </a:p>
          <a:p>
            <a:r>
              <a:rPr lang="ru-RU" dirty="0" smtClean="0"/>
              <a:t>Он одговори: „Откупићу је.“</a:t>
            </a:r>
          </a:p>
          <a:p>
            <a:r>
              <a:rPr lang="ru-RU" dirty="0" smtClean="0"/>
              <a:t>Воз рече: „Онога дана кад купиш земљу од Нојемине, од ње добијаш и Руту Моавку, жену покојника, да би се покојнику сачувало име на његовом наследству.“</a:t>
            </a:r>
          </a:p>
          <a:p>
            <a:r>
              <a:rPr lang="ru-RU" dirty="0" smtClean="0"/>
              <a:t>Али старатељ рече: „Е, онда не могу да је откупим за себе, да не бих расуо своје наследство. Ти преузми моје право рођачког старатељства, јер ја не могу да је откупим.“</a:t>
            </a:r>
          </a:p>
          <a:p>
            <a:r>
              <a:rPr lang="ru-RU" dirty="0" smtClean="0"/>
              <a:t>Затим је Воз рекао старешинама и народу: „Данас сте сведоци да сам купио од Нојемине све што је припадало Елимелеху, и све што је припадало Хелеону и Малону. </a:t>
            </a:r>
            <a:r>
              <a:rPr lang="ru-RU" b="1" baseline="30000" dirty="0" smtClean="0"/>
              <a:t> </a:t>
            </a:r>
            <a:r>
              <a:rPr lang="ru-RU" dirty="0" smtClean="0"/>
              <a:t>Такође узимам себи за жену Руту Моавку, Малонову жену, да се покојнику сачува име на његовом наследству. Тако се покојниково име неће угасити међу његовом браћом и у његовом месту. Ви сте данас сведоци!“</a:t>
            </a:r>
          </a:p>
          <a:p>
            <a:r>
              <a:rPr lang="ru-RU" dirty="0" smtClean="0"/>
              <a:t>Тада сав народ на вратима и старешине рекоше: „Сведоци смо! Нека да Господ да ова жена, која улази у твој дом, буде као Рахиља и Лија, које су обе подигле кућу Израиљеву. Обогати се у Ефрати а прослави се у Витлејему. </a:t>
            </a:r>
            <a:r>
              <a:rPr lang="ru-RU" b="1" baseline="30000" dirty="0" smtClean="0"/>
              <a:t> </a:t>
            </a:r>
            <a:r>
              <a:rPr lang="ru-RU" dirty="0" smtClean="0"/>
              <a:t>Нека дом твој, преко потомства које ће ти Господ дати од ове младе жене, буде као дом Фареса, кога је Тамара родила Јуди.“</a:t>
            </a:r>
          </a:p>
          <a:p>
            <a:endParaRPr lang="en-US" dirty="0"/>
          </a:p>
        </p:txBody>
      </p:sp>
    </p:spTree>
    <p:extLst>
      <p:ext uri="{BB962C8B-B14F-4D97-AF65-F5344CB8AC3E}">
        <p14:creationId xmlns="" xmlns:p14="http://schemas.microsoft.com/office/powerpoint/2010/main" val="2548090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b="1" dirty="0" smtClean="0"/>
              <a:t>Потомство Воза и Руте</a:t>
            </a:r>
            <a:br>
              <a:rPr lang="sr-Cyrl-RS" b="1" dirty="0" smtClean="0"/>
            </a:br>
            <a:endParaRPr lang="en-US" dirty="0"/>
          </a:p>
        </p:txBody>
      </p:sp>
      <p:sp>
        <p:nvSpPr>
          <p:cNvPr id="4" name="Content Placeholder 3"/>
          <p:cNvSpPr>
            <a:spLocks noGrp="1"/>
          </p:cNvSpPr>
          <p:nvPr>
            <p:ph idx="1"/>
          </p:nvPr>
        </p:nvSpPr>
        <p:spPr/>
        <p:txBody>
          <a:bodyPr/>
          <a:lstStyle/>
          <a:p>
            <a:r>
              <a:rPr lang="ru-RU" dirty="0" smtClean="0"/>
              <a:t>Тако се Воз оженио Рутом и она му је постала жена. Он је спавао с њом; Господ јој је дао да затрудни, па је родила сина. А жене рекоше Нојемини: „Нека је благословен Господ који ти није данас ускратио рођак-старатеља. Нека му име постане славно у Израиљу! </a:t>
            </a:r>
            <a:r>
              <a:rPr lang="ru-RU" b="1" baseline="30000" dirty="0" smtClean="0"/>
              <a:t> </a:t>
            </a:r>
            <a:r>
              <a:rPr lang="ru-RU" dirty="0" smtClean="0"/>
              <a:t>Он ће бити окрепљење твојој души и потпора твојој старости; јер родила га је твоја снаха која те воли и која ти је боља од седам синова.“</a:t>
            </a:r>
          </a:p>
          <a:p>
            <a:r>
              <a:rPr lang="ru-RU" dirty="0" smtClean="0"/>
              <a:t>Тада је Нојемина узела дечака и метнула га на крило. Она се старала о њему.</a:t>
            </a:r>
            <a:r>
              <a:rPr lang="ru-RU" b="1" baseline="30000" dirty="0" smtClean="0"/>
              <a:t> </a:t>
            </a:r>
            <a:r>
              <a:rPr lang="ru-RU" dirty="0" smtClean="0"/>
              <a:t>Суседе су му дале име, јер су рекле: „Нојемини се родио син!“ Тако су га прозвале Овид. Он је био отац Јесеја, оца Давидова.</a:t>
            </a:r>
          </a:p>
          <a:p>
            <a:endParaRPr lang="en-US" dirty="0"/>
          </a:p>
        </p:txBody>
      </p:sp>
    </p:spTree>
    <p:extLst>
      <p:ext uri="{BB962C8B-B14F-4D97-AF65-F5344CB8AC3E}">
        <p14:creationId xmlns="" xmlns:p14="http://schemas.microsoft.com/office/powerpoint/2010/main" val="4060803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b="1" dirty="0" smtClean="0"/>
              <a:t>Давидови преци</a:t>
            </a:r>
            <a:br>
              <a:rPr lang="sr-Cyrl-RS" b="1" dirty="0" smtClean="0"/>
            </a:br>
            <a:endParaRPr lang="en-US" dirty="0"/>
          </a:p>
        </p:txBody>
      </p:sp>
      <p:sp>
        <p:nvSpPr>
          <p:cNvPr id="3" name="Content Placeholder 2"/>
          <p:cNvSpPr>
            <a:spLocks noGrp="1"/>
          </p:cNvSpPr>
          <p:nvPr>
            <p:ph idx="1"/>
          </p:nvPr>
        </p:nvSpPr>
        <p:spPr/>
        <p:txBody>
          <a:bodyPr>
            <a:normAutofit lnSpcReduction="10000"/>
          </a:bodyPr>
          <a:lstStyle/>
          <a:p>
            <a:r>
              <a:rPr lang="sr-Cyrl-RS" dirty="0" smtClean="0"/>
              <a:t>Ово је родослов Фаресов:</a:t>
            </a:r>
          </a:p>
          <a:p>
            <a:r>
              <a:rPr lang="sr-Cyrl-RS" dirty="0" smtClean="0"/>
              <a:t>Фарес је имао Есрона,</a:t>
            </a:r>
          </a:p>
          <a:p>
            <a:r>
              <a:rPr lang="sr-Cyrl-RS" b="1" baseline="30000" dirty="0" smtClean="0"/>
              <a:t> </a:t>
            </a:r>
            <a:r>
              <a:rPr lang="sr-Cyrl-RS" dirty="0" smtClean="0"/>
              <a:t>Есрон Рама,</a:t>
            </a:r>
          </a:p>
          <a:p>
            <a:r>
              <a:rPr lang="sr-Cyrl-RS" dirty="0" smtClean="0"/>
              <a:t>Рам Аминадава,</a:t>
            </a:r>
          </a:p>
          <a:p>
            <a:r>
              <a:rPr lang="sr-Cyrl-RS" dirty="0" smtClean="0"/>
              <a:t>Аминадав Насона,</a:t>
            </a:r>
          </a:p>
          <a:p>
            <a:r>
              <a:rPr lang="sr-Cyrl-RS" dirty="0" smtClean="0"/>
              <a:t>Насон Салмона,</a:t>
            </a:r>
          </a:p>
          <a:p>
            <a:r>
              <a:rPr lang="sr-Cyrl-RS" dirty="0" smtClean="0"/>
              <a:t>Салмон Воза,</a:t>
            </a:r>
          </a:p>
          <a:p>
            <a:r>
              <a:rPr lang="sr-Cyrl-RS" dirty="0" smtClean="0"/>
              <a:t>а Воз Овида.</a:t>
            </a:r>
          </a:p>
          <a:p>
            <a:r>
              <a:rPr lang="sr-Cyrl-RS" b="1" baseline="30000" dirty="0" smtClean="0"/>
              <a:t> </a:t>
            </a:r>
            <a:r>
              <a:rPr lang="sr-Cyrl-RS" dirty="0" smtClean="0"/>
              <a:t>Овид је имао Јесеја,</a:t>
            </a:r>
          </a:p>
          <a:p>
            <a:r>
              <a:rPr lang="sr-Cyrl-RS" dirty="0" smtClean="0"/>
              <a:t>а Јесеј Давида.</a:t>
            </a:r>
          </a:p>
          <a:p>
            <a:endParaRPr lang="en-US" dirty="0"/>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4934</TotalTime>
  <Words>1014</Words>
  <Application>Microsoft Office PowerPoint</Application>
  <PresentationFormat>Custom</PresentationFormat>
  <Paragraphs>93</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Facet</vt:lpstr>
      <vt:lpstr>Рута Милица Чобановић 5-3</vt:lpstr>
      <vt:lpstr>О Рутином животу</vt:lpstr>
      <vt:lpstr>О Рутином животу</vt:lpstr>
      <vt:lpstr>О Рутином животу</vt:lpstr>
      <vt:lpstr>О Рутином животу</vt:lpstr>
      <vt:lpstr>Поука књиге о Рут</vt:lpstr>
      <vt:lpstr>Slide 7</vt:lpstr>
      <vt:lpstr>Библија – Стари завет Рута и Нојемина </vt:lpstr>
      <vt:lpstr>Slide 9</vt:lpstr>
      <vt:lpstr>Slide 10</vt:lpstr>
      <vt:lpstr>Рута пабирчи на Возовој њиви</vt:lpstr>
      <vt:lpstr>Рута пабирчи на Возовој њиви</vt:lpstr>
      <vt:lpstr>Рута пабирчи на Возовој њиви</vt:lpstr>
      <vt:lpstr>Slide 14</vt:lpstr>
      <vt:lpstr>Рута и Воз на гумну</vt:lpstr>
      <vt:lpstr>Рута и Воз на гумну</vt:lpstr>
      <vt:lpstr>Воз се жени Рутом </vt:lpstr>
      <vt:lpstr>Потомство Воза и Руте </vt:lpstr>
      <vt:lpstr>Давидови преци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Рута</dc:title>
  <dc:creator>User</dc:creator>
  <cp:lastModifiedBy>Ksenija Cobanovic</cp:lastModifiedBy>
  <cp:revision>24</cp:revision>
  <dcterms:created xsi:type="dcterms:W3CDTF">2020-12-07T17:43:48Z</dcterms:created>
  <dcterms:modified xsi:type="dcterms:W3CDTF">2020-12-14T13:40:27Z</dcterms:modified>
</cp:coreProperties>
</file>