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65" r:id="rId3"/>
    <p:sldId id="257"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29" autoAdjust="0"/>
    <p:restoredTop sz="94660"/>
  </p:normalViewPr>
  <p:slideViewPr>
    <p:cSldViewPr snapToGrid="0">
      <p:cViewPr varScale="1">
        <p:scale>
          <a:sx n="85" d="100"/>
          <a:sy n="85" d="100"/>
        </p:scale>
        <p:origin x="138"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0" name="Group 9"/>
          <p:cNvGrpSpPr/>
          <p:nvPr/>
        </p:nvGrpSpPr>
        <p:grpSpPr>
          <a:xfrm>
            <a:off x="0" y="0"/>
            <a:ext cx="12188825" cy="6872226"/>
            <a:chOff x="0" y="0"/>
            <a:chExt cx="12188825" cy="6872226"/>
          </a:xfrm>
        </p:grpSpPr>
        <p:pic>
          <p:nvPicPr>
            <p:cNvPr id="9" name="Picture 8" descr="H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8" name="Picture 17"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47DA83DE-D71A-499A-B6B8-84F7362D6FC1}" type="datetimeFigureOut">
              <a:rPr lang="en-US" smtClean="0"/>
              <a:t>2/24/2021</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6707AA12-2FD1-45B4-B751-84072C3A9E8E}"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864218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7DA83DE-D71A-499A-B6B8-84F7362D6FC1}" type="datetimeFigureOut">
              <a:rPr lang="en-US" smtClean="0"/>
              <a:t>2/24/2021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07AA12-2FD1-45B4-B751-84072C3A9E8E}" type="slidenum">
              <a:rPr lang="en-US" smtClean="0"/>
              <a:t>‹#›</a:t>
            </a:fld>
            <a:endParaRPr lang="en-US"/>
          </a:p>
        </p:txBody>
      </p:sp>
    </p:spTree>
    <p:extLst>
      <p:ext uri="{BB962C8B-B14F-4D97-AF65-F5344CB8AC3E}">
        <p14:creationId xmlns:p14="http://schemas.microsoft.com/office/powerpoint/2010/main" val="7168022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7DA83DE-D71A-499A-B6B8-84F7362D6FC1}" type="datetimeFigureOut">
              <a:rPr lang="en-US" smtClean="0"/>
              <a:t>2/24/2021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07AA12-2FD1-45B4-B751-84072C3A9E8E}"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342612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7DA83DE-D71A-499A-B6B8-84F7362D6FC1}" type="datetimeFigureOut">
              <a:rPr lang="en-US" smtClean="0"/>
              <a:t>2/24/2021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07AA12-2FD1-45B4-B751-84072C3A9E8E}" type="slidenum">
              <a:rPr lang="en-US" smtClean="0"/>
              <a:t>‹#›</a:t>
            </a:fld>
            <a:endParaRPr lang="en-US"/>
          </a:p>
        </p:txBody>
      </p:sp>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428173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7DA83DE-D71A-499A-B6B8-84F7362D6FC1}" type="datetimeFigureOut">
              <a:rPr lang="en-US" smtClean="0"/>
              <a:t>2/24/2021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707AA12-2FD1-45B4-B751-84072C3A9E8E}"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368153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7DA83DE-D71A-499A-B6B8-84F7362D6FC1}" type="datetimeFigureOut">
              <a:rPr lang="en-US" smtClean="0"/>
              <a:t>2/24/2021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707AA12-2FD1-45B4-B751-84072C3A9E8E}"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04368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DA83DE-D71A-499A-B6B8-84F7362D6FC1}" type="datetimeFigureOut">
              <a:rPr lang="en-US" smtClean="0"/>
              <a:t>2/24/2021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707AA12-2FD1-45B4-B751-84072C3A9E8E}" type="slidenum">
              <a:rPr lang="en-US" smtClean="0"/>
              <a:t>‹#›</a:t>
            </a:fld>
            <a:endParaRPr lang="en-US"/>
          </a:p>
        </p:txBody>
      </p:sp>
    </p:spTree>
    <p:extLst>
      <p:ext uri="{BB962C8B-B14F-4D97-AF65-F5344CB8AC3E}">
        <p14:creationId xmlns:p14="http://schemas.microsoft.com/office/powerpoint/2010/main" val="3060864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7DA83DE-D71A-499A-B6B8-84F7362D6FC1}" type="datetimeFigureOut">
              <a:rPr lang="en-US" smtClean="0"/>
              <a:t>2/24/2021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07AA12-2FD1-45B4-B751-84072C3A9E8E}"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317391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7DA83DE-D71A-499A-B6B8-84F7362D6FC1}" type="datetimeFigureOut">
              <a:rPr lang="en-US" smtClean="0"/>
              <a:t>2/24/2021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07AA12-2FD1-45B4-B751-84072C3A9E8E}" type="slidenum">
              <a:rPr lang="en-US" smtClean="0"/>
              <a:t>‹#›</a:t>
            </a:fld>
            <a:endParaRPr lang="en-US"/>
          </a:p>
        </p:txBody>
      </p:sp>
    </p:spTree>
    <p:extLst>
      <p:ext uri="{BB962C8B-B14F-4D97-AF65-F5344CB8AC3E}">
        <p14:creationId xmlns:p14="http://schemas.microsoft.com/office/powerpoint/2010/main" val="25318231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7DA83DE-D71A-499A-B6B8-84F7362D6FC1}" type="datetimeFigureOut">
              <a:rPr lang="en-US" smtClean="0"/>
              <a:t>2/24/2021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07AA12-2FD1-45B4-B751-84072C3A9E8E}" type="slidenum">
              <a:rPr lang="en-US" smtClean="0"/>
              <a:t>‹#›</a:t>
            </a:fld>
            <a:endParaRPr lang="en-US"/>
          </a:p>
        </p:txBody>
      </p:sp>
    </p:spTree>
    <p:extLst>
      <p:ext uri="{BB962C8B-B14F-4D97-AF65-F5344CB8AC3E}">
        <p14:creationId xmlns:p14="http://schemas.microsoft.com/office/powerpoint/2010/main" val="29303286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7DA83DE-D71A-499A-B6B8-84F7362D6FC1}" type="datetimeFigureOut">
              <a:rPr lang="en-US" smtClean="0"/>
              <a:t>2/24/2021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07AA12-2FD1-45B4-B751-84072C3A9E8E}"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119178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7DA83DE-D71A-499A-B6B8-84F7362D6FC1}" type="datetimeFigureOut">
              <a:rPr lang="en-US" smtClean="0"/>
              <a:t>2/24/2021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07AA12-2FD1-45B4-B751-84072C3A9E8E}"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107424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7DA83DE-D71A-499A-B6B8-84F7362D6FC1}" type="datetimeFigureOut">
              <a:rPr lang="en-US" smtClean="0"/>
              <a:t>2/24/2021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07AA12-2FD1-45B4-B751-84072C3A9E8E}" type="slidenum">
              <a:rPr lang="en-US" smtClean="0"/>
              <a:t>‹#›</a:t>
            </a:fld>
            <a:endParaRPr lang="en-US"/>
          </a:p>
        </p:txBody>
      </p:sp>
    </p:spTree>
    <p:extLst>
      <p:ext uri="{BB962C8B-B14F-4D97-AF65-F5344CB8AC3E}">
        <p14:creationId xmlns:p14="http://schemas.microsoft.com/office/powerpoint/2010/main" val="8556223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6"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7DA83DE-D71A-499A-B6B8-84F7362D6FC1}" type="datetimeFigureOut">
              <a:rPr lang="en-US" smtClean="0"/>
              <a:t>2/24/2021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07AA12-2FD1-45B4-B751-84072C3A9E8E}"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405899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4"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7DA83DE-D71A-499A-B6B8-84F7362D6FC1}" type="datetimeFigureOut">
              <a:rPr lang="en-US" smtClean="0"/>
              <a:t>2/24/2021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07AA12-2FD1-45B4-B751-84072C3A9E8E}"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820908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7DA83DE-D71A-499A-B6B8-84F7362D6FC1}" type="datetimeFigureOut">
              <a:rPr lang="en-US" smtClean="0"/>
              <a:t>2/24/2021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07AA12-2FD1-45B4-B751-84072C3A9E8E}"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790159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7DA83DE-D71A-499A-B6B8-84F7362D6FC1}" type="datetimeFigureOut">
              <a:rPr lang="en-US" smtClean="0"/>
              <a:t>2/24/2021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07AA12-2FD1-45B4-B751-84072C3A9E8E}"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533666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88825" cy="6856215"/>
            <a:chOff x="0" y="0"/>
            <a:chExt cx="12188825" cy="6856215"/>
          </a:xfrm>
        </p:grpSpPr>
        <p:pic>
          <p:nvPicPr>
            <p:cNvPr id="8" name="Picture 7" descr="HD-PanelContent-V.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7DA83DE-D71A-499A-B6B8-84F7362D6FC1}" type="datetimeFigureOut">
              <a:rPr lang="en-US" smtClean="0"/>
              <a:t>2/24/2021</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707AA12-2FD1-45B4-B751-84072C3A9E8E}" type="slidenum">
              <a:rPr lang="en-US" smtClean="0"/>
              <a:t>‹#›</a:t>
            </a:fld>
            <a:endParaRPr lang="en-US"/>
          </a:p>
        </p:txBody>
      </p:sp>
    </p:spTree>
    <p:extLst>
      <p:ext uri="{BB962C8B-B14F-4D97-AF65-F5344CB8AC3E}">
        <p14:creationId xmlns:p14="http://schemas.microsoft.com/office/powerpoint/2010/main" val="482699194"/>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9.xml"/><Relationship Id="rId4" Type="http://schemas.openxmlformats.org/officeDocument/2006/relationships/image" Target="../media/image9.jpg"/></Relationships>
</file>

<file path=ppt/slides/_rels/slide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10.xml"/><Relationship Id="rId5" Type="http://schemas.openxmlformats.org/officeDocument/2006/relationships/image" Target="../media/image13.jpg"/><Relationship Id="rId4" Type="http://schemas.openxmlformats.org/officeDocument/2006/relationships/image" Target="../media/image12.jpg"/></Relationships>
</file>

<file path=ppt/slides/_rels/slide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8.xml"/><Relationship Id="rId5" Type="http://schemas.openxmlformats.org/officeDocument/2006/relationships/image" Target="../media/image17.jpg"/><Relationship Id="rId4" Type="http://schemas.openxmlformats.org/officeDocument/2006/relationships/image" Target="../media/image16.jpg"/></Relationships>
</file>

<file path=ppt/slides/_rels/slide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8.xml"/><Relationship Id="rId6" Type="http://schemas.openxmlformats.org/officeDocument/2006/relationships/image" Target="../media/image22.jpg"/><Relationship Id="rId5" Type="http://schemas.openxmlformats.org/officeDocument/2006/relationships/image" Target="../media/image21.jpg"/><Relationship Id="rId4" Type="http://schemas.openxmlformats.org/officeDocument/2006/relationships/image" Target="../media/image20.jpg"/></Relationships>
</file>

<file path=ppt/slides/_rels/slide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9.xml"/><Relationship Id="rId5" Type="http://schemas.openxmlformats.org/officeDocument/2006/relationships/image" Target="../media/image26.jpg"/><Relationship Id="rId4" Type="http://schemas.openxmlformats.org/officeDocument/2006/relationships/image" Target="../media/image25.jpg"/></Relationships>
</file>

<file path=ppt/slides/_rels/slide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g"/><Relationship Id="rId1" Type="http://schemas.openxmlformats.org/officeDocument/2006/relationships/slideLayout" Target="../slideLayouts/slideLayout11.xml"/><Relationship Id="rId5" Type="http://schemas.openxmlformats.org/officeDocument/2006/relationships/image" Target="../media/image30.jpg"/><Relationship Id="rId4" Type="http://schemas.openxmlformats.org/officeDocument/2006/relationships/image" Target="../media/image29.jpg"/></Relationships>
</file>

<file path=ppt/slides/_rels/slide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8.xml"/><Relationship Id="rId5" Type="http://schemas.openxmlformats.org/officeDocument/2006/relationships/image" Target="../media/image34.jpg"/><Relationship Id="rId4" Type="http://schemas.openxmlformats.org/officeDocument/2006/relationships/image" Target="../media/image3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C866C-3716-487D-B88E-2699BA880688}"/>
              </a:ext>
            </a:extLst>
          </p:cNvPr>
          <p:cNvSpPr>
            <a:spLocks noGrp="1"/>
          </p:cNvSpPr>
          <p:nvPr>
            <p:ph type="ctrTitle"/>
          </p:nvPr>
        </p:nvSpPr>
        <p:spPr>
          <a:xfrm>
            <a:off x="2596444" y="2252574"/>
            <a:ext cx="7371643" cy="1176426"/>
          </a:xfrm>
        </p:spPr>
        <p:txBody>
          <a:bodyPr>
            <a:noAutofit/>
          </a:bodyPr>
          <a:lstStyle/>
          <a:p>
            <a:r>
              <a:rPr lang="sr-Cyrl-RS" b="1" dirty="0">
                <a:effectLst>
                  <a:outerShdw blurRad="38100" dist="38100" dir="2700000" algn="tl">
                    <a:srgbClr val="000000">
                      <a:alpha val="43137"/>
                    </a:srgbClr>
                  </a:outerShdw>
                </a:effectLst>
              </a:rPr>
              <a:t>Вук Стефановић Караџић</a:t>
            </a:r>
            <a:endParaRPr lang="en-US" b="1" dirty="0">
              <a:effectLst>
                <a:outerShdw blurRad="38100" dist="38100" dir="2700000" algn="tl">
                  <a:srgbClr val="000000">
                    <a:alpha val="43137"/>
                  </a:srgbClr>
                </a:outerShdw>
              </a:effectLst>
            </a:endParaRPr>
          </a:p>
        </p:txBody>
      </p:sp>
      <p:sp>
        <p:nvSpPr>
          <p:cNvPr id="3" name="Subtitle 2">
            <a:extLst>
              <a:ext uri="{FF2B5EF4-FFF2-40B4-BE49-F238E27FC236}">
                <a16:creationId xmlns:a16="http://schemas.microsoft.com/office/drawing/2014/main" id="{4E972729-0BAB-4CB1-A483-18596E6F148A}"/>
              </a:ext>
            </a:extLst>
          </p:cNvPr>
          <p:cNvSpPr>
            <a:spLocks noGrp="1"/>
          </p:cNvSpPr>
          <p:nvPr>
            <p:ph type="subTitle" idx="1"/>
          </p:nvPr>
        </p:nvSpPr>
        <p:spPr>
          <a:xfrm>
            <a:off x="6705599" y="4163219"/>
            <a:ext cx="2822221" cy="677334"/>
          </a:xfrm>
        </p:spPr>
        <p:txBody>
          <a:bodyPr>
            <a:noAutofit/>
          </a:bodyPr>
          <a:lstStyle/>
          <a:p>
            <a:r>
              <a:rPr lang="sr-Cyrl-RS" sz="2300" b="1" dirty="0">
                <a:solidFill>
                  <a:schemeClr val="bg2">
                    <a:lumMod val="10000"/>
                  </a:schemeClr>
                </a:solidFill>
              </a:rPr>
              <a:t>Маша Милачић </a:t>
            </a:r>
            <a:r>
              <a:rPr lang="en-US" sz="2300" b="1" dirty="0">
                <a:solidFill>
                  <a:schemeClr val="bg2">
                    <a:lumMod val="10000"/>
                  </a:schemeClr>
                </a:solidFill>
              </a:rPr>
              <a:t>V</a:t>
            </a:r>
            <a:r>
              <a:rPr lang="sr-Cyrl-RS" sz="2300" b="1" dirty="0">
                <a:solidFill>
                  <a:schemeClr val="bg2">
                    <a:lumMod val="10000"/>
                  </a:schemeClr>
                </a:solidFill>
              </a:rPr>
              <a:t>-5</a:t>
            </a:r>
            <a:endParaRPr lang="en-US" sz="2300" b="1" dirty="0">
              <a:solidFill>
                <a:schemeClr val="bg2">
                  <a:lumMod val="10000"/>
                </a:schemeClr>
              </a:solidFill>
            </a:endParaRPr>
          </a:p>
        </p:txBody>
      </p:sp>
    </p:spTree>
    <p:extLst>
      <p:ext uri="{BB962C8B-B14F-4D97-AF65-F5344CB8AC3E}">
        <p14:creationId xmlns:p14="http://schemas.microsoft.com/office/powerpoint/2010/main" val="2263999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82DE9-7C02-4A5E-B60D-506F3F225B56}"/>
              </a:ext>
            </a:extLst>
          </p:cNvPr>
          <p:cNvSpPr>
            <a:spLocks noGrp="1"/>
          </p:cNvSpPr>
          <p:nvPr>
            <p:ph type="title"/>
          </p:nvPr>
        </p:nvSpPr>
        <p:spPr>
          <a:xfrm>
            <a:off x="1159608" y="1000739"/>
            <a:ext cx="5508038" cy="1371600"/>
          </a:xfrm>
        </p:spPr>
        <p:txBody>
          <a:bodyPr>
            <a:normAutofit/>
          </a:bodyPr>
          <a:lstStyle/>
          <a:p>
            <a:r>
              <a:rPr lang="sr-Cyrl-RS" sz="4000" b="1" dirty="0"/>
              <a:t>Вук Стефановић Караџић</a:t>
            </a:r>
            <a:endParaRPr lang="en-US" sz="4000" b="1" dirty="0"/>
          </a:p>
        </p:txBody>
      </p:sp>
      <p:sp>
        <p:nvSpPr>
          <p:cNvPr id="4" name="Text Placeholder 3">
            <a:extLst>
              <a:ext uri="{FF2B5EF4-FFF2-40B4-BE49-F238E27FC236}">
                <a16:creationId xmlns:a16="http://schemas.microsoft.com/office/drawing/2014/main" id="{B93AEFBD-E436-49DC-8109-144CCB2539FA}"/>
              </a:ext>
            </a:extLst>
          </p:cNvPr>
          <p:cNvSpPr>
            <a:spLocks noGrp="1"/>
          </p:cNvSpPr>
          <p:nvPr>
            <p:ph type="body" sz="half" idx="2"/>
          </p:nvPr>
        </p:nvSpPr>
        <p:spPr>
          <a:xfrm>
            <a:off x="844443" y="2940623"/>
            <a:ext cx="8184445" cy="3264033"/>
          </a:xfrm>
        </p:spPr>
        <p:txBody>
          <a:bodyPr>
            <a:normAutofit/>
          </a:bodyPr>
          <a:lstStyle/>
          <a:p>
            <a:r>
              <a:rPr lang="sr-Cyrl-RS" sz="2000" dirty="0"/>
              <a:t>Ву</a:t>
            </a:r>
            <a:r>
              <a:rPr lang="ru-RU" sz="2000" dirty="0"/>
              <a:t>к Стефановић Караџић (Тршић, 6. новембар 1787 — Беч, 7. фебруар 1864) је био српски филолог, реформатор српског језика, сакупљач народних умотворина и писац првог речника. Имао је неколико браће и сестара који су умрли. У тадашње време се веровало да је то због духова и вештица. После смрти доста његове браће његови родитељи су му дали име Вук да би то име отерало духове и вештице. Вук је најзначајнија личност српске књижевности прве половине XIX века. </a:t>
            </a:r>
            <a:endParaRPr lang="en-US" sz="2000" dirty="0"/>
          </a:p>
        </p:txBody>
      </p:sp>
      <p:pic>
        <p:nvPicPr>
          <p:cNvPr id="8" name="Picture 7">
            <a:extLst>
              <a:ext uri="{FF2B5EF4-FFF2-40B4-BE49-F238E27FC236}">
                <a16:creationId xmlns:a16="http://schemas.microsoft.com/office/drawing/2014/main" id="{9A3AE0F6-DDF7-4C8E-814A-3994300470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05259" y="799967"/>
            <a:ext cx="2343150" cy="1943100"/>
          </a:xfrm>
          <a:prstGeom prst="rect">
            <a:avLst/>
          </a:prstGeom>
        </p:spPr>
      </p:pic>
      <p:pic>
        <p:nvPicPr>
          <p:cNvPr id="10" name="Picture 9">
            <a:extLst>
              <a:ext uri="{FF2B5EF4-FFF2-40B4-BE49-F238E27FC236}">
                <a16:creationId xmlns:a16="http://schemas.microsoft.com/office/drawing/2014/main" id="{22D110BD-2106-4436-8E2C-3B70F7998D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8409" y="3548662"/>
            <a:ext cx="1847850" cy="2476500"/>
          </a:xfrm>
          <a:prstGeom prst="rect">
            <a:avLst/>
          </a:prstGeom>
        </p:spPr>
      </p:pic>
      <p:pic>
        <p:nvPicPr>
          <p:cNvPr id="14" name="Picture Placeholder 13">
            <a:extLst>
              <a:ext uri="{FF2B5EF4-FFF2-40B4-BE49-F238E27FC236}">
                <a16:creationId xmlns:a16="http://schemas.microsoft.com/office/drawing/2014/main" id="{7DD93D65-478E-458A-9DC7-B2743E3C16F5}"/>
              </a:ext>
            </a:extLst>
          </p:cNvPr>
          <p:cNvPicPr>
            <a:picLocks noGrp="1" noChangeAspect="1"/>
          </p:cNvPicPr>
          <p:nvPr>
            <p:ph type="pic" idx="1"/>
          </p:nvPr>
        </p:nvPicPr>
        <p:blipFill>
          <a:blip r:embed="rId4">
            <a:extLst>
              <a:ext uri="{28A0092B-C50C-407E-A947-70E740481C1C}">
                <a14:useLocalDpi xmlns:a14="http://schemas.microsoft.com/office/drawing/2010/main" val="0"/>
              </a:ext>
            </a:extLst>
          </a:blip>
          <a:srcRect l="9578" r="9578"/>
          <a:stretch>
            <a:fillRect/>
          </a:stretch>
        </p:blipFill>
        <p:spPr>
          <a:xfrm>
            <a:off x="9690704" y="832838"/>
            <a:ext cx="1581818" cy="2465341"/>
          </a:xfrm>
        </p:spPr>
      </p:pic>
    </p:spTree>
    <p:extLst>
      <p:ext uri="{BB962C8B-B14F-4D97-AF65-F5344CB8AC3E}">
        <p14:creationId xmlns:p14="http://schemas.microsoft.com/office/powerpoint/2010/main" val="3387595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barn(inVertical)">
                                      <p:cBhvr>
                                        <p:cTn id="14"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701A8-EA3E-40D2-8215-7ED7529A8411}"/>
              </a:ext>
            </a:extLst>
          </p:cNvPr>
          <p:cNvSpPr>
            <a:spLocks noGrp="1"/>
          </p:cNvSpPr>
          <p:nvPr>
            <p:ph type="title"/>
          </p:nvPr>
        </p:nvSpPr>
        <p:spPr>
          <a:xfrm flipH="1">
            <a:off x="722487" y="454222"/>
            <a:ext cx="4120445" cy="566738"/>
          </a:xfrm>
        </p:spPr>
        <p:txBody>
          <a:bodyPr>
            <a:normAutofit/>
          </a:bodyPr>
          <a:lstStyle/>
          <a:p>
            <a:r>
              <a:rPr lang="sr-Cyrl-RS" b="1" dirty="0"/>
              <a:t>Вук Стефановић Караџић</a:t>
            </a:r>
            <a:endParaRPr lang="en-US" b="1" dirty="0"/>
          </a:p>
        </p:txBody>
      </p:sp>
      <p:sp>
        <p:nvSpPr>
          <p:cNvPr id="18" name="Picture Placeholder 17">
            <a:extLst>
              <a:ext uri="{FF2B5EF4-FFF2-40B4-BE49-F238E27FC236}">
                <a16:creationId xmlns:a16="http://schemas.microsoft.com/office/drawing/2014/main" id="{E484A0A7-1FD5-4D58-867D-0C4A31CEEC50}"/>
              </a:ext>
            </a:extLst>
          </p:cNvPr>
          <p:cNvSpPr>
            <a:spLocks noGrp="1"/>
          </p:cNvSpPr>
          <p:nvPr>
            <p:ph type="pic" idx="1"/>
          </p:nvPr>
        </p:nvSpPr>
        <p:spPr>
          <a:xfrm>
            <a:off x="968023" y="1063843"/>
            <a:ext cx="10105972" cy="3335869"/>
          </a:xfrm>
        </p:spPr>
      </p:sp>
      <p:sp>
        <p:nvSpPr>
          <p:cNvPr id="4" name="Text Placeholder 3">
            <a:extLst>
              <a:ext uri="{FF2B5EF4-FFF2-40B4-BE49-F238E27FC236}">
                <a16:creationId xmlns:a16="http://schemas.microsoft.com/office/drawing/2014/main" id="{C7342C06-1880-4884-A8B8-406AF9A77BEB}"/>
              </a:ext>
            </a:extLst>
          </p:cNvPr>
          <p:cNvSpPr>
            <a:spLocks noGrp="1"/>
          </p:cNvSpPr>
          <p:nvPr>
            <p:ph type="body" sz="half" idx="2"/>
          </p:nvPr>
        </p:nvSpPr>
        <p:spPr>
          <a:xfrm>
            <a:off x="1291167" y="4485478"/>
            <a:ext cx="9609666" cy="1144676"/>
          </a:xfrm>
        </p:spPr>
        <p:txBody>
          <a:bodyPr>
            <a:noAutofit/>
          </a:bodyPr>
          <a:lstStyle/>
          <a:p>
            <a:r>
              <a:rPr lang="ru-RU" sz="2400" dirty="0"/>
              <a:t>Вукови преци су се по предању у Тршић доселили црногорског</a:t>
            </a:r>
          </a:p>
          <a:p>
            <a:r>
              <a:rPr lang="ru-RU" sz="2400" dirty="0"/>
              <a:t>племена Дробњака из Лопата код Лијеве Ријеке.Племе Караџића је</a:t>
            </a:r>
          </a:p>
          <a:p>
            <a:r>
              <a:rPr lang="ru-RU" sz="2400" dirty="0"/>
              <a:t>било познато по јунаштву и војводству као и гусларству.</a:t>
            </a:r>
            <a:endParaRPr lang="en-US" sz="2400" dirty="0"/>
          </a:p>
        </p:txBody>
      </p:sp>
      <p:pic>
        <p:nvPicPr>
          <p:cNvPr id="8" name="Picture 7">
            <a:extLst>
              <a:ext uri="{FF2B5EF4-FFF2-40B4-BE49-F238E27FC236}">
                <a16:creationId xmlns:a16="http://schemas.microsoft.com/office/drawing/2014/main" id="{2976D9C7-713E-4B9D-9B48-C14F1D54BA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30287" y="1877391"/>
            <a:ext cx="2867554" cy="1847850"/>
          </a:xfrm>
          <a:prstGeom prst="rect">
            <a:avLst/>
          </a:prstGeom>
        </p:spPr>
      </p:pic>
      <p:pic>
        <p:nvPicPr>
          <p:cNvPr id="10" name="Picture 9">
            <a:extLst>
              <a:ext uri="{FF2B5EF4-FFF2-40B4-BE49-F238E27FC236}">
                <a16:creationId xmlns:a16="http://schemas.microsoft.com/office/drawing/2014/main" id="{9F6BEC1E-00E0-41DC-965B-04BA54C7FA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6653" y="1361170"/>
            <a:ext cx="2476500" cy="1847850"/>
          </a:xfrm>
          <a:prstGeom prst="rect">
            <a:avLst/>
          </a:prstGeom>
        </p:spPr>
      </p:pic>
      <p:pic>
        <p:nvPicPr>
          <p:cNvPr id="12" name="Picture 11">
            <a:extLst>
              <a:ext uri="{FF2B5EF4-FFF2-40B4-BE49-F238E27FC236}">
                <a16:creationId xmlns:a16="http://schemas.microsoft.com/office/drawing/2014/main" id="{899F66A8-2CAC-4897-B32E-26588544B0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95295" y="2117581"/>
            <a:ext cx="1964267" cy="1794849"/>
          </a:xfrm>
          <a:prstGeom prst="rect">
            <a:avLst/>
          </a:prstGeom>
        </p:spPr>
      </p:pic>
      <p:pic>
        <p:nvPicPr>
          <p:cNvPr id="16" name="Picture 15">
            <a:extLst>
              <a:ext uri="{FF2B5EF4-FFF2-40B4-BE49-F238E27FC236}">
                <a16:creationId xmlns:a16="http://schemas.microsoft.com/office/drawing/2014/main" id="{BD18CEB5-264F-4ECD-8843-00BCED7FA20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6835" y="1227846"/>
            <a:ext cx="2473452" cy="3086100"/>
          </a:xfrm>
          <a:prstGeom prst="rect">
            <a:avLst/>
          </a:prstGeom>
        </p:spPr>
      </p:pic>
    </p:spTree>
    <p:extLst>
      <p:ext uri="{BB962C8B-B14F-4D97-AF65-F5344CB8AC3E}">
        <p14:creationId xmlns:p14="http://schemas.microsoft.com/office/powerpoint/2010/main" val="1098042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ircle(in)">
                                      <p:cBhvr>
                                        <p:cTn id="7" dur="2000"/>
                                        <p:tgtEl>
                                          <p:spTgt spid="4">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circle(in)">
                                      <p:cBhvr>
                                        <p:cTn id="10" dur="2000"/>
                                        <p:tgtEl>
                                          <p:spTgt spid="4">
                                            <p:txEl>
                                              <p:pRg st="1" end="1"/>
                                            </p:txEl>
                                          </p:spTgt>
                                        </p:tgtEl>
                                      </p:cBhvr>
                                    </p:animEffect>
                                  </p:childTnLst>
                                </p:cTn>
                              </p:par>
                              <p:par>
                                <p:cTn id="11" presetID="6" presetClass="entr" presetSubtype="16"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circle(in)">
                                      <p:cBhvr>
                                        <p:cTn id="13" dur="2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51D74-F6E0-4032-B944-5CCE4F951DF4}"/>
              </a:ext>
            </a:extLst>
          </p:cNvPr>
          <p:cNvSpPr>
            <a:spLocks noGrp="1"/>
          </p:cNvSpPr>
          <p:nvPr>
            <p:ph type="title"/>
          </p:nvPr>
        </p:nvSpPr>
        <p:spPr>
          <a:xfrm>
            <a:off x="7309557" y="525031"/>
            <a:ext cx="4797777" cy="434525"/>
          </a:xfrm>
        </p:spPr>
        <p:txBody>
          <a:bodyPr>
            <a:normAutofit fontScale="90000"/>
          </a:bodyPr>
          <a:lstStyle/>
          <a:p>
            <a:r>
              <a:rPr lang="sr-Cyrl-RS" b="1" dirty="0"/>
              <a:t>Вук Стефановић Караџић</a:t>
            </a:r>
            <a:endParaRPr lang="en-US" b="1" dirty="0"/>
          </a:p>
        </p:txBody>
      </p:sp>
      <p:sp>
        <p:nvSpPr>
          <p:cNvPr id="3" name="Content Placeholder 2">
            <a:extLst>
              <a:ext uri="{FF2B5EF4-FFF2-40B4-BE49-F238E27FC236}">
                <a16:creationId xmlns:a16="http://schemas.microsoft.com/office/drawing/2014/main" id="{F85E8EA7-5D2D-4AC1-A14A-B32B092F5181}"/>
              </a:ext>
            </a:extLst>
          </p:cNvPr>
          <p:cNvSpPr>
            <a:spLocks noGrp="1"/>
          </p:cNvSpPr>
          <p:nvPr>
            <p:ph idx="1"/>
          </p:nvPr>
        </p:nvSpPr>
        <p:spPr>
          <a:xfrm>
            <a:off x="5779911" y="959556"/>
            <a:ext cx="5559778" cy="4916311"/>
          </a:xfrm>
        </p:spPr>
        <p:txBody>
          <a:bodyPr>
            <a:noAutofit/>
          </a:bodyPr>
          <a:lstStyle/>
          <a:p>
            <a:r>
              <a:rPr lang="sr-Cyrl-RS" sz="1400" dirty="0"/>
              <a:t>О Митровдану 1787.године плач детета огласио је Вуково</a:t>
            </a:r>
          </a:p>
          <a:p>
            <a:r>
              <a:rPr lang="sr-Cyrl-RS" sz="1400" dirty="0"/>
              <a:t>рођење.Живео је Вук живот својих вршњака чувајући</a:t>
            </a:r>
            <a:r>
              <a:rPr lang="sr-Latn-RS" sz="1400" dirty="0"/>
              <a:t> </a:t>
            </a:r>
            <a:r>
              <a:rPr lang="sr-Cyrl-RS" sz="1400" dirty="0"/>
              <a:t>козе и </a:t>
            </a:r>
            <a:r>
              <a:rPr lang="sr-Latn-RS" sz="1400" dirty="0"/>
              <a:t>o</a:t>
            </a:r>
            <a:r>
              <a:rPr lang="sr-Cyrl-RS" sz="1400" dirty="0"/>
              <a:t>вце</a:t>
            </a:r>
          </a:p>
          <a:p>
            <a:r>
              <a:rPr lang="sr-Cyrl-RS" sz="1400" dirty="0"/>
              <a:t>по пасиштима и шумама.Пошто у селу није било школе у царство</a:t>
            </a:r>
          </a:p>
          <a:p>
            <a:r>
              <a:rPr lang="sr-Cyrl-RS" sz="1400" dirty="0"/>
              <a:t>слова га је увео Јевто Савић-Чотрић.Пошто је то било доба</a:t>
            </a:r>
          </a:p>
          <a:p>
            <a:r>
              <a:rPr lang="sr-Cyrl-RS" sz="1400" dirty="0"/>
              <a:t>немаштине Вук је своја прва слова писао на омоту од фишека</a:t>
            </a:r>
          </a:p>
          <a:p>
            <a:r>
              <a:rPr lang="sr-Cyrl-RS" sz="1400" dirty="0"/>
              <a:t>размућеним водом и барутом или зрелим купинама шарао по</a:t>
            </a:r>
          </a:p>
          <a:p>
            <a:r>
              <a:rPr lang="sr-Cyrl-RS" sz="1400" dirty="0"/>
              <a:t>огуљеној кори дрвета.Кад му је Савић купио неки московски буквар</a:t>
            </a:r>
          </a:p>
          <a:p>
            <a:r>
              <a:rPr lang="sr-Cyrl-RS" sz="1400" dirty="0"/>
              <a:t>са птицом Вук га је непрекидно носио са собом.У приватној школи</a:t>
            </a:r>
          </a:p>
          <a:p>
            <a:r>
              <a:rPr lang="sr-Cyrl-RS" sz="1400" dirty="0"/>
              <a:t>коју је отворио Гргур Гргуревић у Лозници Вук је пошао са осам</a:t>
            </a:r>
          </a:p>
          <a:p>
            <a:r>
              <a:rPr lang="sr-Cyrl-RS" sz="1400" dirty="0"/>
              <a:t>година.Тада је у школу стигла куга и она се затворила.Убрзо га отац</a:t>
            </a:r>
          </a:p>
          <a:p>
            <a:r>
              <a:rPr lang="sr-Cyrl-RS" sz="1400" dirty="0"/>
              <a:t>одводи у оближњи манастир Троношу да би се ту припремио за</a:t>
            </a:r>
          </a:p>
          <a:p>
            <a:r>
              <a:rPr lang="sr-Cyrl-RS" sz="1400" dirty="0"/>
              <a:t>попа или трговца.Пошто је у манастиру претежно чувао овце и козе</a:t>
            </a:r>
          </a:p>
          <a:p>
            <a:r>
              <a:rPr lang="sr-Cyrl-RS" sz="1400" dirty="0"/>
              <a:t>отац га враћа кући да чува њихову стоку.И поред прекинутог</a:t>
            </a:r>
          </a:p>
          <a:p>
            <a:r>
              <a:rPr lang="sr-Cyrl-RS" sz="1400" dirty="0"/>
              <a:t>школовања Вук је знао да чита,пише,казује свеце са календара,а</a:t>
            </a:r>
          </a:p>
          <a:p>
            <a:r>
              <a:rPr lang="sr-Cyrl-RS" sz="1400" dirty="0"/>
              <a:t>разазнавао је и новац.</a:t>
            </a:r>
            <a:endParaRPr lang="en-US" sz="1400" dirty="0"/>
          </a:p>
        </p:txBody>
      </p:sp>
      <p:sp>
        <p:nvSpPr>
          <p:cNvPr id="4" name="Text Placeholder 3">
            <a:extLst>
              <a:ext uri="{FF2B5EF4-FFF2-40B4-BE49-F238E27FC236}">
                <a16:creationId xmlns:a16="http://schemas.microsoft.com/office/drawing/2014/main" id="{74FAAA50-A81B-4022-BE47-BF0E33452407}"/>
              </a:ext>
            </a:extLst>
          </p:cNvPr>
          <p:cNvSpPr>
            <a:spLocks noGrp="1"/>
          </p:cNvSpPr>
          <p:nvPr>
            <p:ph type="body" sz="half" idx="2"/>
          </p:nvPr>
        </p:nvSpPr>
        <p:spPr/>
        <p:txBody>
          <a:bodyPr/>
          <a:lstStyle/>
          <a:p>
            <a:endParaRPr lang="en-US" dirty="0"/>
          </a:p>
        </p:txBody>
      </p:sp>
      <p:pic>
        <p:nvPicPr>
          <p:cNvPr id="8" name="Picture 7">
            <a:extLst>
              <a:ext uri="{FF2B5EF4-FFF2-40B4-BE49-F238E27FC236}">
                <a16:creationId xmlns:a16="http://schemas.microsoft.com/office/drawing/2014/main" id="{55E839D8-89F3-4E6B-9587-D405E2C79F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9590" y="3270045"/>
            <a:ext cx="2446454" cy="1630970"/>
          </a:xfrm>
          <a:prstGeom prst="rect">
            <a:avLst/>
          </a:prstGeom>
        </p:spPr>
      </p:pic>
      <p:pic>
        <p:nvPicPr>
          <p:cNvPr id="10" name="Picture 9">
            <a:extLst>
              <a:ext uri="{FF2B5EF4-FFF2-40B4-BE49-F238E27FC236}">
                <a16:creationId xmlns:a16="http://schemas.microsoft.com/office/drawing/2014/main" id="{9A8354E1-40E0-4078-A0CF-187854F6E9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426376" y="3124555"/>
            <a:ext cx="1806222" cy="2933420"/>
          </a:xfrm>
          <a:prstGeom prst="rect">
            <a:avLst/>
          </a:prstGeom>
        </p:spPr>
      </p:pic>
      <p:pic>
        <p:nvPicPr>
          <p:cNvPr id="12" name="Picture 11">
            <a:extLst>
              <a:ext uri="{FF2B5EF4-FFF2-40B4-BE49-F238E27FC236}">
                <a16:creationId xmlns:a16="http://schemas.microsoft.com/office/drawing/2014/main" id="{74DC3BFD-E1A8-4899-8D8F-5FD18027A6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73370" y="1024113"/>
            <a:ext cx="2186209" cy="1301496"/>
          </a:xfrm>
          <a:prstGeom prst="rect">
            <a:avLst/>
          </a:prstGeom>
        </p:spPr>
      </p:pic>
      <p:pic>
        <p:nvPicPr>
          <p:cNvPr id="14" name="Picture 13">
            <a:extLst>
              <a:ext uri="{FF2B5EF4-FFF2-40B4-BE49-F238E27FC236}">
                <a16:creationId xmlns:a16="http://schemas.microsoft.com/office/drawing/2014/main" id="{01C48C8F-980A-4F99-84F6-8815F5BB599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0772" y="839899"/>
            <a:ext cx="2472266" cy="1915910"/>
          </a:xfrm>
          <a:prstGeom prst="rect">
            <a:avLst/>
          </a:prstGeom>
        </p:spPr>
      </p:pic>
    </p:spTree>
    <p:extLst>
      <p:ext uri="{BB962C8B-B14F-4D97-AF65-F5344CB8AC3E}">
        <p14:creationId xmlns:p14="http://schemas.microsoft.com/office/powerpoint/2010/main" val="405090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1000"/>
                                        <p:tgtEl>
                                          <p:spTgt spid="3">
                                            <p:txEl>
                                              <p:pRg st="5" end="5"/>
                                            </p:txEl>
                                          </p:spTgt>
                                        </p:tgtEl>
                                      </p:cBhvr>
                                    </p:animEffect>
                                    <p:anim calcmode="lin" valueType="num">
                                      <p:cBhvr>
                                        <p:cTn id="3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1000"/>
                                        <p:tgtEl>
                                          <p:spTgt spid="3">
                                            <p:txEl>
                                              <p:pRg st="6" end="6"/>
                                            </p:txEl>
                                          </p:spTgt>
                                        </p:tgtEl>
                                      </p:cBhvr>
                                    </p:animEffect>
                                    <p:anim calcmode="lin" valueType="num">
                                      <p:cBhvr>
                                        <p:cTn id="3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6" end="6"/>
                                            </p:txEl>
                                          </p:spTgt>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anim calcmode="lin" valueType="num">
                                      <p:cBhvr>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7" end="7"/>
                                            </p:txEl>
                                          </p:spTgt>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1000"/>
                                        <p:tgtEl>
                                          <p:spTgt spid="3">
                                            <p:txEl>
                                              <p:pRg st="8" end="8"/>
                                            </p:txEl>
                                          </p:spTgt>
                                        </p:tgtEl>
                                      </p:cBhvr>
                                    </p:animEffect>
                                    <p:anim calcmode="lin" valueType="num">
                                      <p:cBhvr>
                                        <p:cTn id="48"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8" end="8"/>
                                            </p:txEl>
                                          </p:spTgt>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1000"/>
                                        <p:tgtEl>
                                          <p:spTgt spid="3">
                                            <p:txEl>
                                              <p:pRg st="9" end="9"/>
                                            </p:txEl>
                                          </p:spTgt>
                                        </p:tgtEl>
                                      </p:cBhvr>
                                    </p:animEffect>
                                    <p:anim calcmode="lin" valueType="num">
                                      <p:cBhvr>
                                        <p:cTn id="53"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4" dur="1000" fill="hold"/>
                                        <p:tgtEl>
                                          <p:spTgt spid="3">
                                            <p:txEl>
                                              <p:pRg st="9" end="9"/>
                                            </p:txEl>
                                          </p:spTgt>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fade">
                                      <p:cBhvr>
                                        <p:cTn id="57" dur="1000"/>
                                        <p:tgtEl>
                                          <p:spTgt spid="3">
                                            <p:txEl>
                                              <p:pRg st="10" end="10"/>
                                            </p:txEl>
                                          </p:spTgt>
                                        </p:tgtEl>
                                      </p:cBhvr>
                                    </p:animEffect>
                                    <p:anim calcmode="lin" valueType="num">
                                      <p:cBhvr>
                                        <p:cTn id="58"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59" dur="1000" fill="hold"/>
                                        <p:tgtEl>
                                          <p:spTgt spid="3">
                                            <p:txEl>
                                              <p:pRg st="10" end="10"/>
                                            </p:txEl>
                                          </p:spTgt>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3">
                                            <p:txEl>
                                              <p:pRg st="11" end="11"/>
                                            </p:txEl>
                                          </p:spTgt>
                                        </p:tgtEl>
                                        <p:attrNameLst>
                                          <p:attrName>style.visibility</p:attrName>
                                        </p:attrNameLst>
                                      </p:cBhvr>
                                      <p:to>
                                        <p:strVal val="visible"/>
                                      </p:to>
                                    </p:set>
                                    <p:animEffect transition="in" filter="fade">
                                      <p:cBhvr>
                                        <p:cTn id="62" dur="1000"/>
                                        <p:tgtEl>
                                          <p:spTgt spid="3">
                                            <p:txEl>
                                              <p:pRg st="11" end="11"/>
                                            </p:txEl>
                                          </p:spTgt>
                                        </p:tgtEl>
                                      </p:cBhvr>
                                    </p:animEffect>
                                    <p:anim calcmode="lin" valueType="num">
                                      <p:cBhvr>
                                        <p:cTn id="63"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64" dur="1000" fill="hold"/>
                                        <p:tgtEl>
                                          <p:spTgt spid="3">
                                            <p:txEl>
                                              <p:pRg st="11" end="11"/>
                                            </p:txEl>
                                          </p:spTgt>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3">
                                            <p:txEl>
                                              <p:pRg st="12" end="12"/>
                                            </p:txEl>
                                          </p:spTgt>
                                        </p:tgtEl>
                                        <p:attrNameLst>
                                          <p:attrName>style.visibility</p:attrName>
                                        </p:attrNameLst>
                                      </p:cBhvr>
                                      <p:to>
                                        <p:strVal val="visible"/>
                                      </p:to>
                                    </p:set>
                                    <p:animEffect transition="in" filter="fade">
                                      <p:cBhvr>
                                        <p:cTn id="67" dur="1000"/>
                                        <p:tgtEl>
                                          <p:spTgt spid="3">
                                            <p:txEl>
                                              <p:pRg st="12" end="12"/>
                                            </p:txEl>
                                          </p:spTgt>
                                        </p:tgtEl>
                                      </p:cBhvr>
                                    </p:animEffect>
                                    <p:anim calcmode="lin" valueType="num">
                                      <p:cBhvr>
                                        <p:cTn id="68"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69" dur="1000" fill="hold"/>
                                        <p:tgtEl>
                                          <p:spTgt spid="3">
                                            <p:txEl>
                                              <p:pRg st="12" end="12"/>
                                            </p:txEl>
                                          </p:spTgt>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3">
                                            <p:txEl>
                                              <p:pRg st="13" end="13"/>
                                            </p:txEl>
                                          </p:spTgt>
                                        </p:tgtEl>
                                        <p:attrNameLst>
                                          <p:attrName>style.visibility</p:attrName>
                                        </p:attrNameLst>
                                      </p:cBhvr>
                                      <p:to>
                                        <p:strVal val="visible"/>
                                      </p:to>
                                    </p:set>
                                    <p:animEffect transition="in" filter="fade">
                                      <p:cBhvr>
                                        <p:cTn id="72" dur="1000"/>
                                        <p:tgtEl>
                                          <p:spTgt spid="3">
                                            <p:txEl>
                                              <p:pRg st="13" end="13"/>
                                            </p:txEl>
                                          </p:spTgt>
                                        </p:tgtEl>
                                      </p:cBhvr>
                                    </p:animEffect>
                                    <p:anim calcmode="lin" valueType="num">
                                      <p:cBhvr>
                                        <p:cTn id="73" dur="1000" fill="hold"/>
                                        <p:tgtEl>
                                          <p:spTgt spid="3">
                                            <p:txEl>
                                              <p:pRg st="13" end="13"/>
                                            </p:txEl>
                                          </p:spTgt>
                                        </p:tgtEl>
                                        <p:attrNameLst>
                                          <p:attrName>ppt_x</p:attrName>
                                        </p:attrNameLst>
                                      </p:cBhvr>
                                      <p:tavLst>
                                        <p:tav tm="0">
                                          <p:val>
                                            <p:strVal val="#ppt_x"/>
                                          </p:val>
                                        </p:tav>
                                        <p:tav tm="100000">
                                          <p:val>
                                            <p:strVal val="#ppt_x"/>
                                          </p:val>
                                        </p:tav>
                                      </p:tavLst>
                                    </p:anim>
                                    <p:anim calcmode="lin" valueType="num">
                                      <p:cBhvr>
                                        <p:cTn id="74" dur="1000" fill="hold"/>
                                        <p:tgtEl>
                                          <p:spTgt spid="3">
                                            <p:txEl>
                                              <p:pRg st="13" end="13"/>
                                            </p:txEl>
                                          </p:spTgt>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3">
                                            <p:txEl>
                                              <p:pRg st="14" end="14"/>
                                            </p:txEl>
                                          </p:spTgt>
                                        </p:tgtEl>
                                        <p:attrNameLst>
                                          <p:attrName>style.visibility</p:attrName>
                                        </p:attrNameLst>
                                      </p:cBhvr>
                                      <p:to>
                                        <p:strVal val="visible"/>
                                      </p:to>
                                    </p:set>
                                    <p:animEffect transition="in" filter="fade">
                                      <p:cBhvr>
                                        <p:cTn id="77" dur="1000"/>
                                        <p:tgtEl>
                                          <p:spTgt spid="3">
                                            <p:txEl>
                                              <p:pRg st="14" end="14"/>
                                            </p:txEl>
                                          </p:spTgt>
                                        </p:tgtEl>
                                      </p:cBhvr>
                                    </p:animEffect>
                                    <p:anim calcmode="lin" valueType="num">
                                      <p:cBhvr>
                                        <p:cTn id="78" dur="1000" fill="hold"/>
                                        <p:tgtEl>
                                          <p:spTgt spid="3">
                                            <p:txEl>
                                              <p:pRg st="14" end="14"/>
                                            </p:txEl>
                                          </p:spTgt>
                                        </p:tgtEl>
                                        <p:attrNameLst>
                                          <p:attrName>ppt_x</p:attrName>
                                        </p:attrNameLst>
                                      </p:cBhvr>
                                      <p:tavLst>
                                        <p:tav tm="0">
                                          <p:val>
                                            <p:strVal val="#ppt_x"/>
                                          </p:val>
                                        </p:tav>
                                        <p:tav tm="100000">
                                          <p:val>
                                            <p:strVal val="#ppt_x"/>
                                          </p:val>
                                        </p:tav>
                                      </p:tavLst>
                                    </p:anim>
                                    <p:anim calcmode="lin" valueType="num">
                                      <p:cBhvr>
                                        <p:cTn id="79" dur="1000" fill="hold"/>
                                        <p:tgtEl>
                                          <p:spTgt spid="3">
                                            <p:txEl>
                                              <p:pRg st="14" end="1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6CCAB-B582-4AED-A9F5-DF9D89FECA81}"/>
              </a:ext>
            </a:extLst>
          </p:cNvPr>
          <p:cNvSpPr>
            <a:spLocks noGrp="1"/>
          </p:cNvSpPr>
          <p:nvPr>
            <p:ph type="title"/>
          </p:nvPr>
        </p:nvSpPr>
        <p:spPr>
          <a:xfrm flipH="1">
            <a:off x="529697" y="283097"/>
            <a:ext cx="3542421" cy="685801"/>
          </a:xfrm>
        </p:spPr>
        <p:txBody>
          <a:bodyPr>
            <a:normAutofit fontScale="90000"/>
          </a:bodyPr>
          <a:lstStyle/>
          <a:p>
            <a:r>
              <a:rPr lang="sr-Cyrl-RS" b="1" dirty="0"/>
              <a:t>Вук Стефановић Караџић</a:t>
            </a:r>
            <a:endParaRPr lang="en-US" b="1" dirty="0"/>
          </a:p>
        </p:txBody>
      </p:sp>
      <p:sp>
        <p:nvSpPr>
          <p:cNvPr id="4" name="Text Placeholder 3">
            <a:extLst>
              <a:ext uri="{FF2B5EF4-FFF2-40B4-BE49-F238E27FC236}">
                <a16:creationId xmlns:a16="http://schemas.microsoft.com/office/drawing/2014/main" id="{79AB3344-B6B2-4A48-9E86-519321F90601}"/>
              </a:ext>
            </a:extLst>
          </p:cNvPr>
          <p:cNvSpPr>
            <a:spLocks noGrp="1"/>
          </p:cNvSpPr>
          <p:nvPr>
            <p:ph type="body" sz="half" idx="2"/>
          </p:nvPr>
        </p:nvSpPr>
        <p:spPr>
          <a:xfrm>
            <a:off x="721744" y="918631"/>
            <a:ext cx="3928532" cy="4368802"/>
          </a:xfrm>
        </p:spPr>
        <p:txBody>
          <a:bodyPr>
            <a:noAutofit/>
          </a:bodyPr>
          <a:lstStyle/>
          <a:p>
            <a:r>
              <a:rPr lang="ru-RU" sz="1800" dirty="0"/>
              <a:t>Преко села Скеле запутио се у Карловце 1805.године.Из те школе</a:t>
            </a:r>
          </a:p>
          <a:p>
            <a:r>
              <a:rPr lang="ru-RU" sz="1800" dirty="0"/>
              <a:t>одлази у граничарски град Петрињу да би наставио учење немачког</a:t>
            </a:r>
          </a:p>
          <a:p>
            <a:r>
              <a:rPr lang="ru-RU" sz="1800" dirty="0"/>
              <a:t>језика да би се лета 1807.године вратио у Србију.Средином</a:t>
            </a:r>
          </a:p>
          <a:p>
            <a:r>
              <a:rPr lang="ru-RU" sz="1800" dirty="0"/>
              <a:t>септембра 1808.године отворена је у Београду прва школа на челу</a:t>
            </a:r>
          </a:p>
          <a:p>
            <a:r>
              <a:rPr lang="ru-RU" sz="1800" dirty="0"/>
              <a:t>са Доситејем Обрадовићем.Након пар месеци школовања Вук се</a:t>
            </a:r>
          </a:p>
          <a:p>
            <a:r>
              <a:rPr lang="ru-RU" sz="1800" dirty="0"/>
              <a:t>разболео и вратио у свој родни крај.С надом у минералну купку у</a:t>
            </a:r>
          </a:p>
          <a:p>
            <a:r>
              <a:rPr lang="ru-RU" sz="1800" dirty="0"/>
              <a:t>Мехадију бању Херкулану а почетком 1810.године смешта се у</a:t>
            </a:r>
          </a:p>
          <a:p>
            <a:r>
              <a:rPr lang="ru-RU" sz="1800" dirty="0"/>
              <a:t>новосадској болници.</a:t>
            </a:r>
            <a:endParaRPr lang="en-US" sz="1800" dirty="0"/>
          </a:p>
        </p:txBody>
      </p:sp>
      <p:pic>
        <p:nvPicPr>
          <p:cNvPr id="9" name="Picture 8">
            <a:extLst>
              <a:ext uri="{FF2B5EF4-FFF2-40B4-BE49-F238E27FC236}">
                <a16:creationId xmlns:a16="http://schemas.microsoft.com/office/drawing/2014/main" id="{BA3A2B45-5532-42F0-BC1B-4DEC8C30E7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85656" y="625998"/>
            <a:ext cx="3246797" cy="2017526"/>
          </a:xfrm>
          <a:prstGeom prst="rect">
            <a:avLst/>
          </a:prstGeom>
        </p:spPr>
      </p:pic>
      <p:pic>
        <p:nvPicPr>
          <p:cNvPr id="13" name="Content Placeholder 12">
            <a:extLst>
              <a:ext uri="{FF2B5EF4-FFF2-40B4-BE49-F238E27FC236}">
                <a16:creationId xmlns:a16="http://schemas.microsoft.com/office/drawing/2014/main" id="{19C07E6D-926C-4F45-AF02-701966E24E2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469717" y="4775884"/>
            <a:ext cx="1966501" cy="1381329"/>
          </a:xfrm>
        </p:spPr>
      </p:pic>
      <p:pic>
        <p:nvPicPr>
          <p:cNvPr id="15" name="Picture 14">
            <a:extLst>
              <a:ext uri="{FF2B5EF4-FFF2-40B4-BE49-F238E27FC236}">
                <a16:creationId xmlns:a16="http://schemas.microsoft.com/office/drawing/2014/main" id="{D9E10ED9-DA46-4326-8585-B884694C5A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45396" y="2997515"/>
            <a:ext cx="3390822" cy="1699424"/>
          </a:xfrm>
          <a:prstGeom prst="rect">
            <a:avLst/>
          </a:prstGeom>
        </p:spPr>
      </p:pic>
      <p:pic>
        <p:nvPicPr>
          <p:cNvPr id="17" name="Picture 16">
            <a:extLst>
              <a:ext uri="{FF2B5EF4-FFF2-40B4-BE49-F238E27FC236}">
                <a16:creationId xmlns:a16="http://schemas.microsoft.com/office/drawing/2014/main" id="{A5F92690-B182-4BCA-8FE2-1708D7C8B03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28265" y="2698317"/>
            <a:ext cx="2904188" cy="1951252"/>
          </a:xfrm>
          <a:prstGeom prst="rect">
            <a:avLst/>
          </a:prstGeom>
        </p:spPr>
      </p:pic>
      <p:pic>
        <p:nvPicPr>
          <p:cNvPr id="19" name="Picture 18">
            <a:extLst>
              <a:ext uri="{FF2B5EF4-FFF2-40B4-BE49-F238E27FC236}">
                <a16:creationId xmlns:a16="http://schemas.microsoft.com/office/drawing/2014/main" id="{E5820FEA-7F9E-457F-8A8E-1958185E762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96000" y="775959"/>
            <a:ext cx="1997609" cy="2174186"/>
          </a:xfrm>
          <a:prstGeom prst="rect">
            <a:avLst/>
          </a:prstGeom>
        </p:spPr>
      </p:pic>
    </p:spTree>
    <p:extLst>
      <p:ext uri="{BB962C8B-B14F-4D97-AF65-F5344CB8AC3E}">
        <p14:creationId xmlns:p14="http://schemas.microsoft.com/office/powerpoint/2010/main" val="3259452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heel(1)">
                                      <p:cBhvr>
                                        <p:cTn id="7" dur="2000"/>
                                        <p:tgtEl>
                                          <p:spTgt spid="4">
                                            <p:txEl>
                                              <p:pRg st="0" end="0"/>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wheel(1)">
                                      <p:cBhvr>
                                        <p:cTn id="10" dur="2000"/>
                                        <p:tgtEl>
                                          <p:spTgt spid="4">
                                            <p:txEl>
                                              <p:pRg st="1" end="1"/>
                                            </p:txEl>
                                          </p:spTgt>
                                        </p:tgtEl>
                                      </p:cBhvr>
                                    </p:animEffect>
                                  </p:childTnLst>
                                </p:cTn>
                              </p:par>
                              <p:par>
                                <p:cTn id="11" presetID="21" presetClass="entr" presetSubtype="1"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wheel(1)">
                                      <p:cBhvr>
                                        <p:cTn id="13" dur="2000"/>
                                        <p:tgtEl>
                                          <p:spTgt spid="4">
                                            <p:txEl>
                                              <p:pRg st="2" end="2"/>
                                            </p:txEl>
                                          </p:spTgt>
                                        </p:tgtEl>
                                      </p:cBhvr>
                                    </p:animEffect>
                                  </p:childTnLst>
                                </p:cTn>
                              </p:par>
                              <p:par>
                                <p:cTn id="14" presetID="21" presetClass="entr" presetSubtype="1" fill="hold" nodeType="withEffect">
                                  <p:stCondLst>
                                    <p:cond delay="0"/>
                                  </p:stCondLst>
                                  <p:childTnLst>
                                    <p:set>
                                      <p:cBhvr>
                                        <p:cTn id="15" dur="1" fill="hold">
                                          <p:stCondLst>
                                            <p:cond delay="0"/>
                                          </p:stCondLst>
                                        </p:cTn>
                                        <p:tgtEl>
                                          <p:spTgt spid="4">
                                            <p:txEl>
                                              <p:pRg st="3" end="3"/>
                                            </p:txEl>
                                          </p:spTgt>
                                        </p:tgtEl>
                                        <p:attrNameLst>
                                          <p:attrName>style.visibility</p:attrName>
                                        </p:attrNameLst>
                                      </p:cBhvr>
                                      <p:to>
                                        <p:strVal val="visible"/>
                                      </p:to>
                                    </p:set>
                                    <p:animEffect transition="in" filter="wheel(1)">
                                      <p:cBhvr>
                                        <p:cTn id="16" dur="2000"/>
                                        <p:tgtEl>
                                          <p:spTgt spid="4">
                                            <p:txEl>
                                              <p:pRg st="3" end="3"/>
                                            </p:txEl>
                                          </p:spTgt>
                                        </p:tgtEl>
                                      </p:cBhvr>
                                    </p:animEffect>
                                  </p:childTnLst>
                                </p:cTn>
                              </p:par>
                              <p:par>
                                <p:cTn id="17" presetID="21" presetClass="entr" presetSubtype="1" fill="hold"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Effect transition="in" filter="wheel(1)">
                                      <p:cBhvr>
                                        <p:cTn id="19" dur="2000"/>
                                        <p:tgtEl>
                                          <p:spTgt spid="4">
                                            <p:txEl>
                                              <p:pRg st="4" end="4"/>
                                            </p:txEl>
                                          </p:spTgt>
                                        </p:tgtEl>
                                      </p:cBhvr>
                                    </p:animEffect>
                                  </p:childTnLst>
                                </p:cTn>
                              </p:par>
                              <p:par>
                                <p:cTn id="20" presetID="21" presetClass="entr" presetSubtype="1" fill="hold" nodeType="with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Effect transition="in" filter="wheel(1)">
                                      <p:cBhvr>
                                        <p:cTn id="22" dur="2000"/>
                                        <p:tgtEl>
                                          <p:spTgt spid="4">
                                            <p:txEl>
                                              <p:pRg st="5" end="5"/>
                                            </p:txEl>
                                          </p:spTgt>
                                        </p:tgtEl>
                                      </p:cBhvr>
                                    </p:animEffect>
                                  </p:childTnLst>
                                </p:cTn>
                              </p:par>
                              <p:par>
                                <p:cTn id="23" presetID="21" presetClass="entr" presetSubtype="1" fill="hold" nodeType="with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animEffect transition="in" filter="wheel(1)">
                                      <p:cBhvr>
                                        <p:cTn id="25" dur="2000"/>
                                        <p:tgtEl>
                                          <p:spTgt spid="4">
                                            <p:txEl>
                                              <p:pRg st="6" end="6"/>
                                            </p:txEl>
                                          </p:spTgt>
                                        </p:tgtEl>
                                      </p:cBhvr>
                                    </p:animEffect>
                                  </p:childTnLst>
                                </p:cTn>
                              </p:par>
                              <p:par>
                                <p:cTn id="26" presetID="21" presetClass="entr" presetSubtype="1" fill="hold" nodeType="withEffect">
                                  <p:stCondLst>
                                    <p:cond delay="0"/>
                                  </p:stCondLst>
                                  <p:childTnLst>
                                    <p:set>
                                      <p:cBhvr>
                                        <p:cTn id="27" dur="1" fill="hold">
                                          <p:stCondLst>
                                            <p:cond delay="0"/>
                                          </p:stCondLst>
                                        </p:cTn>
                                        <p:tgtEl>
                                          <p:spTgt spid="4">
                                            <p:txEl>
                                              <p:pRg st="7" end="7"/>
                                            </p:txEl>
                                          </p:spTgt>
                                        </p:tgtEl>
                                        <p:attrNameLst>
                                          <p:attrName>style.visibility</p:attrName>
                                        </p:attrNameLst>
                                      </p:cBhvr>
                                      <p:to>
                                        <p:strVal val="visible"/>
                                      </p:to>
                                    </p:set>
                                    <p:animEffect transition="in" filter="wheel(1)">
                                      <p:cBhvr>
                                        <p:cTn id="28" dur="20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FA0B5-76B7-436E-9832-77330692E423}"/>
              </a:ext>
            </a:extLst>
          </p:cNvPr>
          <p:cNvSpPr>
            <a:spLocks noGrp="1"/>
          </p:cNvSpPr>
          <p:nvPr>
            <p:ph type="title"/>
          </p:nvPr>
        </p:nvSpPr>
        <p:spPr>
          <a:xfrm>
            <a:off x="767645" y="497592"/>
            <a:ext cx="4240858" cy="681921"/>
          </a:xfrm>
        </p:spPr>
        <p:txBody>
          <a:bodyPr>
            <a:normAutofit fontScale="90000"/>
          </a:bodyPr>
          <a:lstStyle/>
          <a:p>
            <a:r>
              <a:rPr lang="sr-Cyrl-RS" b="1" dirty="0"/>
              <a:t>Вук Стефановић Караџић</a:t>
            </a:r>
            <a:endParaRPr lang="en-US" b="1" dirty="0"/>
          </a:p>
        </p:txBody>
      </p:sp>
      <p:sp>
        <p:nvSpPr>
          <p:cNvPr id="4" name="Text Placeholder 3">
            <a:extLst>
              <a:ext uri="{FF2B5EF4-FFF2-40B4-BE49-F238E27FC236}">
                <a16:creationId xmlns:a16="http://schemas.microsoft.com/office/drawing/2014/main" id="{1266808D-0728-47F5-8D4B-B5B595162430}"/>
              </a:ext>
            </a:extLst>
          </p:cNvPr>
          <p:cNvSpPr>
            <a:spLocks noGrp="1"/>
          </p:cNvSpPr>
          <p:nvPr>
            <p:ph type="body" sz="half" idx="2"/>
          </p:nvPr>
        </p:nvSpPr>
        <p:spPr>
          <a:xfrm>
            <a:off x="324554" y="2130775"/>
            <a:ext cx="6241816" cy="1828800"/>
          </a:xfrm>
        </p:spPr>
        <p:txBody>
          <a:bodyPr>
            <a:noAutofit/>
          </a:bodyPr>
          <a:lstStyle/>
          <a:p>
            <a:r>
              <a:rPr lang="ru-RU" sz="2800" dirty="0"/>
              <a:t>Лечење је било залудно и Вук се у Београд враћа са згрченом</a:t>
            </a:r>
          </a:p>
          <a:p>
            <a:r>
              <a:rPr lang="ru-RU" sz="2800" dirty="0"/>
              <a:t>левом ногом помажући се штулом и штаком. 10.маја Вук је</a:t>
            </a:r>
          </a:p>
          <a:p>
            <a:r>
              <a:rPr lang="ru-RU" sz="2800" dirty="0"/>
              <a:t>постављен за судију у Брзој Паланци.</a:t>
            </a:r>
            <a:endParaRPr lang="en-US" sz="2800" dirty="0"/>
          </a:p>
        </p:txBody>
      </p:sp>
      <p:pic>
        <p:nvPicPr>
          <p:cNvPr id="6" name="Picture 5">
            <a:extLst>
              <a:ext uri="{FF2B5EF4-FFF2-40B4-BE49-F238E27FC236}">
                <a16:creationId xmlns:a16="http://schemas.microsoft.com/office/drawing/2014/main" id="{78B35174-638D-479E-AF85-C83F7ED6E2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42821" y="1752600"/>
            <a:ext cx="2724150" cy="1676400"/>
          </a:xfrm>
          <a:prstGeom prst="rect">
            <a:avLst/>
          </a:prstGeom>
        </p:spPr>
      </p:pic>
      <p:pic>
        <p:nvPicPr>
          <p:cNvPr id="8" name="Picture 7">
            <a:extLst>
              <a:ext uri="{FF2B5EF4-FFF2-40B4-BE49-F238E27FC236}">
                <a16:creationId xmlns:a16="http://schemas.microsoft.com/office/drawing/2014/main" id="{4D95639D-3B3D-4E2D-9E10-A289AC3DE3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838553"/>
            <a:ext cx="2409825" cy="2037398"/>
          </a:xfrm>
          <a:prstGeom prst="rect">
            <a:avLst/>
          </a:prstGeom>
        </p:spPr>
      </p:pic>
      <p:pic>
        <p:nvPicPr>
          <p:cNvPr id="10" name="Picture 9">
            <a:extLst>
              <a:ext uri="{FF2B5EF4-FFF2-40B4-BE49-F238E27FC236}">
                <a16:creationId xmlns:a16="http://schemas.microsoft.com/office/drawing/2014/main" id="{7B43AD02-65CB-4441-82E3-9B50FFDB0C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90593" y="3629025"/>
            <a:ext cx="2857500" cy="1600200"/>
          </a:xfrm>
          <a:prstGeom prst="rect">
            <a:avLst/>
          </a:prstGeom>
        </p:spPr>
      </p:pic>
      <p:pic>
        <p:nvPicPr>
          <p:cNvPr id="12" name="Picture 11">
            <a:extLst>
              <a:ext uri="{FF2B5EF4-FFF2-40B4-BE49-F238E27FC236}">
                <a16:creationId xmlns:a16="http://schemas.microsoft.com/office/drawing/2014/main" id="{01507F0D-E1E2-48E5-ADD7-11D67043050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48093" y="3629025"/>
            <a:ext cx="2218878" cy="2407462"/>
          </a:xfrm>
          <a:prstGeom prst="rect">
            <a:avLst/>
          </a:prstGeom>
        </p:spPr>
      </p:pic>
    </p:spTree>
    <p:extLst>
      <p:ext uri="{BB962C8B-B14F-4D97-AF65-F5344CB8AC3E}">
        <p14:creationId xmlns:p14="http://schemas.microsoft.com/office/powerpoint/2010/main" val="1850490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fade">
                                      <p:cBhvr>
                                        <p:cTn id="13"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40473-77A7-4D51-8F1C-DB8849D2FA21}"/>
              </a:ext>
            </a:extLst>
          </p:cNvPr>
          <p:cNvSpPr>
            <a:spLocks noGrp="1"/>
          </p:cNvSpPr>
          <p:nvPr>
            <p:ph type="title"/>
          </p:nvPr>
        </p:nvSpPr>
        <p:spPr>
          <a:xfrm>
            <a:off x="605450" y="1033686"/>
            <a:ext cx="10713156" cy="2954868"/>
          </a:xfrm>
        </p:spPr>
        <p:txBody>
          <a:bodyPr>
            <a:noAutofit/>
          </a:bodyPr>
          <a:lstStyle/>
          <a:p>
            <a:r>
              <a:rPr lang="ru-RU" sz="1800" dirty="0"/>
              <a:t>Године 1813. Вук стиже у Беч где упознаје Копитара.Прву књигу Вук</a:t>
            </a:r>
            <a:br>
              <a:rPr lang="ru-RU" sz="1800" dirty="0"/>
            </a:br>
            <a:r>
              <a:rPr lang="ru-RU" sz="1800" dirty="0"/>
              <a:t>је са 100 лирских и осам епских песама ,под насловом „мала просто</a:t>
            </a:r>
            <a:br>
              <a:rPr lang="ru-RU" sz="1800" dirty="0"/>
            </a:br>
            <a:r>
              <a:rPr lang="ru-RU" sz="1800" dirty="0"/>
              <a:t>народна словеносербска пјеснарица“, издао у Бечу а затим даје на</a:t>
            </a:r>
            <a:br>
              <a:rPr lang="ru-RU" sz="1800" dirty="0"/>
            </a:br>
            <a:r>
              <a:rPr lang="ru-RU" sz="1800" dirty="0"/>
              <a:t>штампање и прву граматику на српском језику са ћириличним</a:t>
            </a:r>
            <a:br>
              <a:rPr lang="ru-RU" sz="1800" dirty="0"/>
            </a:br>
            <a:r>
              <a:rPr lang="ru-RU" sz="1800" dirty="0"/>
              <a:t>словима.1823.године Вук добија диплому доктора филозофије а</a:t>
            </a:r>
            <a:br>
              <a:rPr lang="ru-RU" sz="1800" dirty="0"/>
            </a:br>
            <a:r>
              <a:rPr lang="ru-RU" sz="1800" dirty="0"/>
              <a:t>крајем фебруара 1824 постаје дописни члан Тириншко-саксонског</a:t>
            </a:r>
            <a:br>
              <a:rPr lang="ru-RU" sz="1800" dirty="0"/>
            </a:br>
            <a:r>
              <a:rPr lang="ru-RU" sz="1800" dirty="0"/>
              <a:t>друштва за изучавање старина.Вуково материјално стање је било</a:t>
            </a:r>
            <a:br>
              <a:rPr lang="ru-RU" sz="1800" dirty="0"/>
            </a:br>
            <a:r>
              <a:rPr lang="ru-RU" sz="1800" dirty="0"/>
              <a:t>све горе тако да вест из Петерсбурга да је указом цара Николе</a:t>
            </a:r>
            <a:br>
              <a:rPr lang="ru-RU" sz="1800" dirty="0"/>
            </a:br>
            <a:r>
              <a:rPr lang="ru-RU" sz="1800" dirty="0"/>
              <a:t>њему додељена пензија од сто червонаца годишње дошла као из</a:t>
            </a:r>
            <a:br>
              <a:rPr lang="ru-RU" sz="1800" dirty="0"/>
            </a:br>
            <a:r>
              <a:rPr lang="ru-RU" sz="1800" dirty="0"/>
              <a:t>ведра неба.У Карловце долази 1828 а 1830 бива постављен као</a:t>
            </a:r>
            <a:br>
              <a:rPr lang="ru-RU" sz="1800" dirty="0"/>
            </a:br>
            <a:r>
              <a:rPr lang="ru-RU" sz="1800" dirty="0"/>
              <a:t>члан суда са сталном платом и станом.Кнез милош га поставља за</a:t>
            </a:r>
            <a:br>
              <a:rPr lang="ru-RU" sz="1800" dirty="0"/>
            </a:br>
            <a:r>
              <a:rPr lang="ru-RU" sz="1800" dirty="0"/>
              <a:t>президента суда у Земуну.</a:t>
            </a:r>
            <a:endParaRPr lang="en-US" sz="1800" dirty="0"/>
          </a:p>
        </p:txBody>
      </p:sp>
      <p:sp>
        <p:nvSpPr>
          <p:cNvPr id="3" name="Text Placeholder 2">
            <a:extLst>
              <a:ext uri="{FF2B5EF4-FFF2-40B4-BE49-F238E27FC236}">
                <a16:creationId xmlns:a16="http://schemas.microsoft.com/office/drawing/2014/main" id="{9388575D-7241-48A7-A8B2-1E8A2F1609BC}"/>
              </a:ext>
            </a:extLst>
          </p:cNvPr>
          <p:cNvSpPr>
            <a:spLocks noGrp="1"/>
          </p:cNvSpPr>
          <p:nvPr>
            <p:ph type="body" idx="1"/>
          </p:nvPr>
        </p:nvSpPr>
        <p:spPr>
          <a:xfrm>
            <a:off x="7586133" y="452416"/>
            <a:ext cx="3500966" cy="581270"/>
          </a:xfrm>
        </p:spPr>
        <p:txBody>
          <a:bodyPr/>
          <a:lstStyle/>
          <a:p>
            <a:r>
              <a:rPr lang="sr-Cyrl-RS" b="1" dirty="0"/>
              <a:t>Вук Стефановић Караџић</a:t>
            </a:r>
            <a:endParaRPr lang="en-US" b="1" dirty="0"/>
          </a:p>
        </p:txBody>
      </p:sp>
      <p:pic>
        <p:nvPicPr>
          <p:cNvPr id="7" name="Picture 6">
            <a:extLst>
              <a:ext uri="{FF2B5EF4-FFF2-40B4-BE49-F238E27FC236}">
                <a16:creationId xmlns:a16="http://schemas.microsoft.com/office/drawing/2014/main" id="{153B04B9-B51A-43BD-8373-4F69C69D22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3394" y="1460597"/>
            <a:ext cx="1728699" cy="2954868"/>
          </a:xfrm>
          <a:prstGeom prst="rect">
            <a:avLst/>
          </a:prstGeom>
        </p:spPr>
      </p:pic>
      <p:pic>
        <p:nvPicPr>
          <p:cNvPr id="9" name="Picture 8">
            <a:extLst>
              <a:ext uri="{FF2B5EF4-FFF2-40B4-BE49-F238E27FC236}">
                <a16:creationId xmlns:a16="http://schemas.microsoft.com/office/drawing/2014/main" id="{1B17BE0C-AEC9-4A2E-9EBF-086337EC0E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7334" y="4209461"/>
            <a:ext cx="2432029" cy="2002723"/>
          </a:xfrm>
          <a:prstGeom prst="rect">
            <a:avLst/>
          </a:prstGeom>
        </p:spPr>
      </p:pic>
      <p:pic>
        <p:nvPicPr>
          <p:cNvPr id="11" name="Picture 10">
            <a:extLst>
              <a:ext uri="{FF2B5EF4-FFF2-40B4-BE49-F238E27FC236}">
                <a16:creationId xmlns:a16="http://schemas.microsoft.com/office/drawing/2014/main" id="{979BEA4E-9C32-4720-BFCE-233C1C4BFC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97728" y="2343963"/>
            <a:ext cx="1845056" cy="2969909"/>
          </a:xfrm>
          <a:prstGeom prst="rect">
            <a:avLst/>
          </a:prstGeom>
        </p:spPr>
      </p:pic>
      <p:pic>
        <p:nvPicPr>
          <p:cNvPr id="13" name="Picture 12">
            <a:extLst>
              <a:ext uri="{FF2B5EF4-FFF2-40B4-BE49-F238E27FC236}">
                <a16:creationId xmlns:a16="http://schemas.microsoft.com/office/drawing/2014/main" id="{86F2CEDC-E0CA-4495-96DD-4B661AD95DD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30157" y="4148191"/>
            <a:ext cx="1656209" cy="2125261"/>
          </a:xfrm>
          <a:prstGeom prst="rect">
            <a:avLst/>
          </a:prstGeom>
        </p:spPr>
      </p:pic>
    </p:spTree>
    <p:extLst>
      <p:ext uri="{BB962C8B-B14F-4D97-AF65-F5344CB8AC3E}">
        <p14:creationId xmlns:p14="http://schemas.microsoft.com/office/powerpoint/2010/main" val="1686359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2BE9B-0E95-42E6-99DB-AE28FC8D38C5}"/>
              </a:ext>
            </a:extLst>
          </p:cNvPr>
          <p:cNvSpPr>
            <a:spLocks noGrp="1"/>
          </p:cNvSpPr>
          <p:nvPr>
            <p:ph type="title"/>
          </p:nvPr>
        </p:nvSpPr>
        <p:spPr>
          <a:xfrm>
            <a:off x="345985" y="422622"/>
            <a:ext cx="4413955" cy="559509"/>
          </a:xfrm>
        </p:spPr>
        <p:txBody>
          <a:bodyPr>
            <a:normAutofit/>
          </a:bodyPr>
          <a:lstStyle/>
          <a:p>
            <a:r>
              <a:rPr lang="sr-Cyrl-RS" b="1" dirty="0"/>
              <a:t>Вук Стефановић Караџић</a:t>
            </a:r>
            <a:endParaRPr lang="en-US" b="1" dirty="0"/>
          </a:p>
        </p:txBody>
      </p:sp>
      <p:pic>
        <p:nvPicPr>
          <p:cNvPr id="6" name="Content Placeholder 5">
            <a:extLst>
              <a:ext uri="{FF2B5EF4-FFF2-40B4-BE49-F238E27FC236}">
                <a16:creationId xmlns:a16="http://schemas.microsoft.com/office/drawing/2014/main" id="{AAB77FE0-CDA1-4153-9DFC-A21EE35DFC4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448061" y="683688"/>
            <a:ext cx="2269596" cy="2834172"/>
          </a:xfrm>
        </p:spPr>
      </p:pic>
      <p:sp>
        <p:nvSpPr>
          <p:cNvPr id="4" name="Text Placeholder 3">
            <a:extLst>
              <a:ext uri="{FF2B5EF4-FFF2-40B4-BE49-F238E27FC236}">
                <a16:creationId xmlns:a16="http://schemas.microsoft.com/office/drawing/2014/main" id="{D38DC900-8C3A-4319-8D8C-D7E24D8783C7}"/>
              </a:ext>
            </a:extLst>
          </p:cNvPr>
          <p:cNvSpPr>
            <a:spLocks noGrp="1"/>
          </p:cNvSpPr>
          <p:nvPr>
            <p:ph type="body" sz="half" idx="2"/>
          </p:nvPr>
        </p:nvSpPr>
        <p:spPr>
          <a:xfrm>
            <a:off x="1055510" y="982131"/>
            <a:ext cx="3860799" cy="2582331"/>
          </a:xfrm>
        </p:spPr>
        <p:txBody>
          <a:bodyPr>
            <a:noAutofit/>
          </a:bodyPr>
          <a:lstStyle/>
          <a:p>
            <a:r>
              <a:rPr lang="sr-Cyrl-RS" dirty="0"/>
              <a:t>Вук 1834. Креће пут Црне Горе у посету Његошу који му објављује</a:t>
            </a:r>
          </a:p>
          <a:p>
            <a:r>
              <a:rPr lang="sr-Cyrl-RS" sz="1800" dirty="0"/>
              <a:t>прво издање Пословица.У Бечу се 1847. појављује Његошев Горски</a:t>
            </a:r>
          </a:p>
          <a:p>
            <a:r>
              <a:rPr lang="sr-Cyrl-RS" sz="1800" dirty="0"/>
              <a:t>вјенац и Вуков Нови завјет због кога бива приведен на</a:t>
            </a:r>
          </a:p>
          <a:p>
            <a:r>
              <a:rPr lang="sr-Cyrl-RS" sz="1800" dirty="0"/>
              <a:t>саслушање.Јака зима 1864.године била је кобна за Вука.Свој живот</a:t>
            </a:r>
          </a:p>
          <a:p>
            <a:r>
              <a:rPr lang="sr-Cyrl-RS" sz="1800" dirty="0"/>
              <a:t>окончава у великом болу, како од болести тако и за родним крајем</a:t>
            </a:r>
          </a:p>
          <a:p>
            <a:r>
              <a:rPr lang="sr-Cyrl-RS" sz="1800" dirty="0"/>
              <a:t>и својом отаџбином, у Бечу.По свом раду Вук је реформатор нашег</a:t>
            </a:r>
          </a:p>
          <a:p>
            <a:r>
              <a:rPr lang="sr-Cyrl-RS" sz="1800" dirty="0"/>
              <a:t>књижевног језика и утемељитељ српског књижевног језика.Његов</a:t>
            </a:r>
          </a:p>
          <a:p>
            <a:r>
              <a:rPr lang="sr-Cyrl-RS" sz="1800" dirty="0"/>
              <a:t>рад и дело су од огромног значаја за нашнаро и нашу културу.</a:t>
            </a:r>
            <a:endParaRPr lang="en-US" sz="1800" dirty="0"/>
          </a:p>
        </p:txBody>
      </p:sp>
      <p:pic>
        <p:nvPicPr>
          <p:cNvPr id="8" name="Picture 7">
            <a:extLst>
              <a:ext uri="{FF2B5EF4-FFF2-40B4-BE49-F238E27FC236}">
                <a16:creationId xmlns:a16="http://schemas.microsoft.com/office/drawing/2014/main" id="{EDA7FA67-01DA-4269-B29E-E421B3A42C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1711" y="982131"/>
            <a:ext cx="3296350" cy="2472262"/>
          </a:xfrm>
          <a:prstGeom prst="rect">
            <a:avLst/>
          </a:prstGeom>
        </p:spPr>
      </p:pic>
      <p:pic>
        <p:nvPicPr>
          <p:cNvPr id="10" name="Picture 9">
            <a:extLst>
              <a:ext uri="{FF2B5EF4-FFF2-40B4-BE49-F238E27FC236}">
                <a16:creationId xmlns:a16="http://schemas.microsoft.com/office/drawing/2014/main" id="{1E18A251-4003-4BCD-A3A0-DCFEBA5BE7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82859" y="3564462"/>
            <a:ext cx="1752600" cy="2609850"/>
          </a:xfrm>
          <a:prstGeom prst="rect">
            <a:avLst/>
          </a:prstGeom>
        </p:spPr>
      </p:pic>
      <p:pic>
        <p:nvPicPr>
          <p:cNvPr id="12" name="Picture 11">
            <a:extLst>
              <a:ext uri="{FF2B5EF4-FFF2-40B4-BE49-F238E27FC236}">
                <a16:creationId xmlns:a16="http://schemas.microsoft.com/office/drawing/2014/main" id="{B3690C4D-8402-4AE3-9A6D-D9F0CAE6AEC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24976" y="3880648"/>
            <a:ext cx="3120143" cy="1962493"/>
          </a:xfrm>
          <a:prstGeom prst="rect">
            <a:avLst/>
          </a:prstGeom>
        </p:spPr>
      </p:pic>
    </p:spTree>
    <p:extLst>
      <p:ext uri="{BB962C8B-B14F-4D97-AF65-F5344CB8AC3E}">
        <p14:creationId xmlns:p14="http://schemas.microsoft.com/office/powerpoint/2010/main" val="710809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heel(1)">
                                      <p:cBhvr>
                                        <p:cTn id="7" dur="2000"/>
                                        <p:tgtEl>
                                          <p:spTgt spid="4">
                                            <p:txEl>
                                              <p:pRg st="0" end="0"/>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wheel(1)">
                                      <p:cBhvr>
                                        <p:cTn id="10" dur="2000"/>
                                        <p:tgtEl>
                                          <p:spTgt spid="4">
                                            <p:txEl>
                                              <p:pRg st="1" end="1"/>
                                            </p:txEl>
                                          </p:spTgt>
                                        </p:tgtEl>
                                      </p:cBhvr>
                                    </p:animEffect>
                                  </p:childTnLst>
                                </p:cTn>
                              </p:par>
                              <p:par>
                                <p:cTn id="11" presetID="21" presetClass="entr" presetSubtype="1"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wheel(1)">
                                      <p:cBhvr>
                                        <p:cTn id="13" dur="2000"/>
                                        <p:tgtEl>
                                          <p:spTgt spid="4">
                                            <p:txEl>
                                              <p:pRg st="2" end="2"/>
                                            </p:txEl>
                                          </p:spTgt>
                                        </p:tgtEl>
                                      </p:cBhvr>
                                    </p:animEffect>
                                  </p:childTnLst>
                                </p:cTn>
                              </p:par>
                              <p:par>
                                <p:cTn id="14" presetID="21" presetClass="entr" presetSubtype="1" fill="hold" nodeType="withEffect">
                                  <p:stCondLst>
                                    <p:cond delay="0"/>
                                  </p:stCondLst>
                                  <p:childTnLst>
                                    <p:set>
                                      <p:cBhvr>
                                        <p:cTn id="15" dur="1" fill="hold">
                                          <p:stCondLst>
                                            <p:cond delay="0"/>
                                          </p:stCondLst>
                                        </p:cTn>
                                        <p:tgtEl>
                                          <p:spTgt spid="4">
                                            <p:txEl>
                                              <p:pRg st="3" end="3"/>
                                            </p:txEl>
                                          </p:spTgt>
                                        </p:tgtEl>
                                        <p:attrNameLst>
                                          <p:attrName>style.visibility</p:attrName>
                                        </p:attrNameLst>
                                      </p:cBhvr>
                                      <p:to>
                                        <p:strVal val="visible"/>
                                      </p:to>
                                    </p:set>
                                    <p:animEffect transition="in" filter="wheel(1)">
                                      <p:cBhvr>
                                        <p:cTn id="16" dur="2000"/>
                                        <p:tgtEl>
                                          <p:spTgt spid="4">
                                            <p:txEl>
                                              <p:pRg st="3" end="3"/>
                                            </p:txEl>
                                          </p:spTgt>
                                        </p:tgtEl>
                                      </p:cBhvr>
                                    </p:animEffect>
                                  </p:childTnLst>
                                </p:cTn>
                              </p:par>
                              <p:par>
                                <p:cTn id="17" presetID="21" presetClass="entr" presetSubtype="1" fill="hold"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Effect transition="in" filter="wheel(1)">
                                      <p:cBhvr>
                                        <p:cTn id="19" dur="2000"/>
                                        <p:tgtEl>
                                          <p:spTgt spid="4">
                                            <p:txEl>
                                              <p:pRg st="4" end="4"/>
                                            </p:txEl>
                                          </p:spTgt>
                                        </p:tgtEl>
                                      </p:cBhvr>
                                    </p:animEffect>
                                  </p:childTnLst>
                                </p:cTn>
                              </p:par>
                              <p:par>
                                <p:cTn id="20" presetID="21" presetClass="entr" presetSubtype="1" fill="hold" nodeType="with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Effect transition="in" filter="wheel(1)">
                                      <p:cBhvr>
                                        <p:cTn id="22" dur="2000"/>
                                        <p:tgtEl>
                                          <p:spTgt spid="4">
                                            <p:txEl>
                                              <p:pRg st="5" end="5"/>
                                            </p:txEl>
                                          </p:spTgt>
                                        </p:tgtEl>
                                      </p:cBhvr>
                                    </p:animEffect>
                                  </p:childTnLst>
                                </p:cTn>
                              </p:par>
                              <p:par>
                                <p:cTn id="23" presetID="21" presetClass="entr" presetSubtype="1" fill="hold" nodeType="with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animEffect transition="in" filter="wheel(1)">
                                      <p:cBhvr>
                                        <p:cTn id="25" dur="2000"/>
                                        <p:tgtEl>
                                          <p:spTgt spid="4">
                                            <p:txEl>
                                              <p:pRg st="6" end="6"/>
                                            </p:txEl>
                                          </p:spTgt>
                                        </p:tgtEl>
                                      </p:cBhvr>
                                    </p:animEffect>
                                  </p:childTnLst>
                                </p:cTn>
                              </p:par>
                              <p:par>
                                <p:cTn id="26" presetID="21" presetClass="entr" presetSubtype="1" fill="hold" nodeType="withEffect">
                                  <p:stCondLst>
                                    <p:cond delay="0"/>
                                  </p:stCondLst>
                                  <p:childTnLst>
                                    <p:set>
                                      <p:cBhvr>
                                        <p:cTn id="27" dur="1" fill="hold">
                                          <p:stCondLst>
                                            <p:cond delay="0"/>
                                          </p:stCondLst>
                                        </p:cTn>
                                        <p:tgtEl>
                                          <p:spTgt spid="4">
                                            <p:txEl>
                                              <p:pRg st="7" end="7"/>
                                            </p:txEl>
                                          </p:spTgt>
                                        </p:tgtEl>
                                        <p:attrNameLst>
                                          <p:attrName>style.visibility</p:attrName>
                                        </p:attrNameLst>
                                      </p:cBhvr>
                                      <p:to>
                                        <p:strVal val="visible"/>
                                      </p:to>
                                    </p:set>
                                    <p:animEffect transition="in" filter="wheel(1)">
                                      <p:cBhvr>
                                        <p:cTn id="28" dur="20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6F668-243F-4D9E-BE17-310D25588502}"/>
              </a:ext>
            </a:extLst>
          </p:cNvPr>
          <p:cNvSpPr>
            <a:spLocks noGrp="1"/>
          </p:cNvSpPr>
          <p:nvPr>
            <p:ph type="ctrTitle"/>
          </p:nvPr>
        </p:nvSpPr>
        <p:spPr>
          <a:xfrm>
            <a:off x="2688165" y="1913467"/>
            <a:ext cx="6815669" cy="1515533"/>
          </a:xfrm>
        </p:spPr>
        <p:txBody>
          <a:bodyPr/>
          <a:lstStyle/>
          <a:p>
            <a:r>
              <a:rPr lang="sr-Cyrl-RS" sz="7200" dirty="0"/>
              <a:t>Хвала на пажњи!</a:t>
            </a:r>
            <a:endParaRPr lang="en-US" sz="7200" dirty="0"/>
          </a:p>
        </p:txBody>
      </p:sp>
      <p:sp>
        <p:nvSpPr>
          <p:cNvPr id="3" name="Subtitle 2">
            <a:extLst>
              <a:ext uri="{FF2B5EF4-FFF2-40B4-BE49-F238E27FC236}">
                <a16:creationId xmlns:a16="http://schemas.microsoft.com/office/drawing/2014/main" id="{C8D11288-E174-4F58-8363-CDA6D89503C9}"/>
              </a:ext>
            </a:extLst>
          </p:cNvPr>
          <p:cNvSpPr>
            <a:spLocks noGrp="1"/>
          </p:cNvSpPr>
          <p:nvPr>
            <p:ph type="subTitle" idx="1"/>
          </p:nvPr>
        </p:nvSpPr>
        <p:spPr>
          <a:xfrm>
            <a:off x="6468533" y="4109156"/>
            <a:ext cx="3118556" cy="632178"/>
          </a:xfrm>
        </p:spPr>
        <p:txBody>
          <a:bodyPr>
            <a:normAutofit fontScale="92500"/>
          </a:bodyPr>
          <a:lstStyle/>
          <a:p>
            <a:r>
              <a:rPr lang="sr-Cyrl-RS" sz="2800" b="1" dirty="0"/>
              <a:t>Маша Милачић</a:t>
            </a:r>
            <a:r>
              <a:rPr lang="en-US" sz="2800" b="1" dirty="0"/>
              <a:t> V-5</a:t>
            </a:r>
            <a:r>
              <a:rPr lang="sr-Cyrl-RS" sz="2800" b="1" dirty="0"/>
              <a:t> </a:t>
            </a:r>
            <a:endParaRPr lang="en-US" sz="2800" b="1" dirty="0"/>
          </a:p>
        </p:txBody>
      </p:sp>
    </p:spTree>
    <p:extLst>
      <p:ext uri="{BB962C8B-B14F-4D97-AF65-F5344CB8AC3E}">
        <p14:creationId xmlns:p14="http://schemas.microsoft.com/office/powerpoint/2010/main" val="1188558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circle(in)">
                                      <p:cBhvr>
                                        <p:cTn id="25"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docProps/app.xml><?xml version="1.0" encoding="utf-8"?>
<Properties xmlns="http://schemas.openxmlformats.org/officeDocument/2006/extended-properties" xmlns:vt="http://schemas.openxmlformats.org/officeDocument/2006/docPropsVTypes">
  <Template>Organic</Template>
  <TotalTime>196</TotalTime>
  <Words>691</Words>
  <Application>Microsoft Office PowerPoint</Application>
  <PresentationFormat>Widescreen</PresentationFormat>
  <Paragraphs>50</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Garamond</vt:lpstr>
      <vt:lpstr>Organic</vt:lpstr>
      <vt:lpstr>Вук Стефановић Караџић</vt:lpstr>
      <vt:lpstr>Вук Стефановић Караџић</vt:lpstr>
      <vt:lpstr>Вук Стефановић Караџић</vt:lpstr>
      <vt:lpstr>Вук Стефановић Караџић</vt:lpstr>
      <vt:lpstr>Вук Стефановић Караџић</vt:lpstr>
      <vt:lpstr>Вук Стефановић Караџић</vt:lpstr>
      <vt:lpstr>Године 1813. Вук стиже у Беч где упознаје Копитара.Прву књигу Вук је са 100 лирских и осам епских песама ,под насловом „мала просто народна словеносербска пјеснарица“, издао у Бечу а затим даје на штампање и прву граматику на српском језику са ћириличним словима.1823.године Вук добија диплому доктора филозофије а крајем фебруара 1824 постаје дописни члан Тириншко-саксонског друштва за изучавање старина.Вуково материјално стање је било све горе тако да вест из Петерсбурга да је указом цара Николе њему додељена пензија од сто червонаца годишње дошла као из ведра неба.У Карловце долази 1828 а 1830 бива постављен као члан суда са сталном платом и станом.Кнез милош га поставља за президента суда у Земуну.</vt:lpstr>
      <vt:lpstr>Вук Стефановић Караџић</vt:lpstr>
      <vt:lpstr>Хвала на пажњи!</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Vuk Stefanović Karadžić</dc:title>
  <dc:creator>Sinisa</dc:creator>
  <cp:lastModifiedBy>Sinisa</cp:lastModifiedBy>
  <cp:revision>22</cp:revision>
  <dcterms:created xsi:type="dcterms:W3CDTF">2021-02-24T17:30:12Z</dcterms:created>
  <dcterms:modified xsi:type="dcterms:W3CDTF">2021-02-24T20:46:13Z</dcterms:modified>
</cp:coreProperties>
</file>