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4C7546-70D2-44D7-B756-8AD02603E3BB}" v="624" dt="2020-12-08T13:11:27.5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B481D-169C-4D18-98C8-455594A195B8}" type="datetimeFigureOut">
              <a:rPr lang="en-US" smtClean="0"/>
              <a:t>08.12.2020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5877CC-F312-413C-8F84-689327AF755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hc" descr=" "/>
          <p:cNvSpPr txBox="1"/>
          <p:nvPr/>
        </p:nvSpPr>
        <p:spPr>
          <a:xfrm>
            <a:off x="0" y="0"/>
            <a:ext cx="6858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1200" smtClean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endParaRPr lang="en-US" sz="12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282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0B641-5C33-4460-A050-0742EFB71C99}" type="datetimeFigureOut">
              <a:rPr lang="en-US" smtClean="0"/>
              <a:t>08.12.2020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3B8C5-C54D-4BA9-B7B1-4E5FA2C6A8C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hc" descr=" "/>
          <p:cNvSpPr txBox="1"/>
          <p:nvPr/>
        </p:nvSpPr>
        <p:spPr>
          <a:xfrm>
            <a:off x="0" y="0"/>
            <a:ext cx="6858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1200" b="0" i="0" u="none" baseline="0" smtClean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endParaRPr lang="en-US" sz="1200" b="0" i="0" u="none" baseline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118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08.12.2020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hc" descr=" "/>
          <p:cNvSpPr txBox="1"/>
          <p:nvPr userDrawn="1"/>
        </p:nvSpPr>
        <p:spPr>
          <a:xfrm>
            <a:off x="0" y="0"/>
            <a:ext cx="12192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1200" b="0" i="0" u="none" baseline="0" smtClean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endParaRPr lang="en-US" sz="1200" b="0" i="0" u="none" baseline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305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08.12.2020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76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08.12.2020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9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08.12.2020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871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08.12.2020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80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08.12.2020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579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08.12.2020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50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08.12.2020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87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08.12.2020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40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08.12.2020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697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08.12.2020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65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08.12.2020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hc" descr=" "/>
          <p:cNvSpPr txBox="1"/>
          <p:nvPr userDrawn="1"/>
        </p:nvSpPr>
        <p:spPr>
          <a:xfrm>
            <a:off x="0" y="0"/>
            <a:ext cx="12192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1200" b="0" i="0" u="none" baseline="0" smtClean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endParaRPr lang="en-US" sz="1200" b="0" i="0" u="none" baseline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346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84" r:id="rId2"/>
    <p:sldLayoutId id="2147484085" r:id="rId3"/>
    <p:sldLayoutId id="2147484086" r:id="rId4"/>
    <p:sldLayoutId id="2147484087" r:id="rId5"/>
    <p:sldLayoutId id="2147484081" r:id="rId6"/>
    <p:sldLayoutId id="2147484077" r:id="rId7"/>
    <p:sldLayoutId id="2147484078" r:id="rId8"/>
    <p:sldLayoutId id="2147484079" r:id="rId9"/>
    <p:sldLayoutId id="2147484080" r:id="rId10"/>
    <p:sldLayoutId id="21474840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r>
              <a:rPr lang="sr-Cyrl-RS" dirty="0" smtClean="0">
                <a:solidFill>
                  <a:schemeClr val="bg1"/>
                </a:solidFill>
              </a:rPr>
              <a:t>Јаков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sr-Cyrl-RS" dirty="0" smtClean="0">
                <a:solidFill>
                  <a:schemeClr val="bg1"/>
                </a:solidFill>
              </a:rPr>
              <a:t>и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sr-Cyrl-RS" dirty="0" err="1" smtClean="0">
                <a:solidFill>
                  <a:schemeClr val="bg1"/>
                </a:solidFill>
              </a:rPr>
              <a:t>Исав</a:t>
            </a:r>
            <a:r>
              <a:rPr lang="en-US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645C09F-CE34-4DE3-83FC-A8D14EB436AA}"/>
              </a:ext>
            </a:extLst>
          </p:cNvPr>
          <p:cNvSpPr txBox="1">
            <a:spLocks/>
          </p:cNvSpPr>
          <p:nvPr/>
        </p:nvSpPr>
        <p:spPr>
          <a:xfrm>
            <a:off x="2654339" y="2693020"/>
            <a:ext cx="7058025" cy="5810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</a:rPr>
              <a:t>Jakov I Isav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AE82DE-DD5D-4C7F-ADA1-670661C79247}"/>
              </a:ext>
            </a:extLst>
          </p:cNvPr>
          <p:cNvSpPr txBox="1"/>
          <p:nvPr/>
        </p:nvSpPr>
        <p:spPr>
          <a:xfrm>
            <a:off x="8363824" y="5609138"/>
            <a:ext cx="316816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r-Cyrl-RS" dirty="0" smtClean="0"/>
              <a:t>Василије Блитва </a:t>
            </a:r>
            <a:r>
              <a:rPr lang="en-US" dirty="0" smtClean="0"/>
              <a:t>V3 </a:t>
            </a:r>
            <a:r>
              <a:rPr lang="en-US" i="1" dirty="0"/>
              <a:t>online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468898-5A6E-4D55-85EC-308E785EE0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0C8AD5-0C35-40BA-8471-F7FCBD036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>
            <a:normAutofit/>
          </a:bodyPr>
          <a:lstStyle/>
          <a:p>
            <a:r>
              <a:rPr lang="sr-Cyrl-RS" sz="3600" dirty="0" smtClean="0"/>
              <a:t>Јаков</a:t>
            </a:r>
            <a:endParaRPr lang="en-US" sz="3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8458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A close up of a stone wall&#10;&#10;Description automatically generated">
            <a:extLst>
              <a:ext uri="{FF2B5EF4-FFF2-40B4-BE49-F238E27FC236}">
                <a16:creationId xmlns:a16="http://schemas.microsoft.com/office/drawing/2014/main" id="{8E819DEF-DAA0-45E5-A581-83107FAE0B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5" t="1130" r="1054" b="1742"/>
          <a:stretch/>
        </p:blipFill>
        <p:spPr>
          <a:xfrm>
            <a:off x="864066" y="1770077"/>
            <a:ext cx="5847128" cy="4387442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78DEA-A72C-4B4E-8848-E446AFB0D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6262" y="1862356"/>
            <a:ext cx="3904906" cy="418493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just"/>
            <a:r>
              <a:rPr lang="en-US" sz="2000" dirty="0">
                <a:ea typeface="+mn-lt"/>
                <a:cs typeface="+mn-lt"/>
              </a:rPr>
              <a:t>У </a:t>
            </a:r>
            <a:r>
              <a:rPr lang="en-US" sz="2000" dirty="0" err="1">
                <a:ea typeface="+mn-lt"/>
                <a:cs typeface="+mn-lt"/>
              </a:rPr>
              <a:t>хебрејском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Танаху</a:t>
            </a:r>
            <a:r>
              <a:rPr lang="en-US" sz="2000" dirty="0">
                <a:ea typeface="+mn-lt"/>
                <a:cs typeface="+mn-lt"/>
              </a:rPr>
              <a:t> (</a:t>
            </a:r>
            <a:r>
              <a:rPr lang="en-US" sz="2000" dirty="0" err="1">
                <a:ea typeface="+mn-lt"/>
                <a:cs typeface="+mn-lt"/>
              </a:rPr>
              <a:t>код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хришћана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познат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као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Стари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завет</a:t>
            </a:r>
            <a:r>
              <a:rPr lang="en-US" sz="2000" dirty="0">
                <a:ea typeface="+mn-lt"/>
                <a:cs typeface="+mn-lt"/>
              </a:rPr>
              <a:t>), </a:t>
            </a:r>
            <a:r>
              <a:rPr lang="en-US" sz="2000" dirty="0" err="1">
                <a:ea typeface="+mn-lt"/>
                <a:cs typeface="+mn-lt"/>
              </a:rPr>
              <a:t>Јаков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се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помиње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као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вођа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народа</a:t>
            </a:r>
            <a:r>
              <a:rPr lang="en-US" sz="2000" dirty="0">
                <a:ea typeface="+mn-lt"/>
                <a:cs typeface="+mn-lt"/>
              </a:rPr>
              <a:t> и </a:t>
            </a:r>
            <a:r>
              <a:rPr lang="en-US" sz="2000" dirty="0" err="1">
                <a:ea typeface="+mn-lt"/>
                <a:cs typeface="+mn-lt"/>
              </a:rPr>
              <a:t>један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од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пророка</a:t>
            </a: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dirty="0" err="1">
                <a:ea typeface="+mn-lt"/>
                <a:cs typeface="+mn-lt"/>
              </a:rPr>
              <a:t>Он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је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био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син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пророка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Исаka</a:t>
            </a:r>
            <a:r>
              <a:rPr lang="en-US" sz="2000" dirty="0">
                <a:ea typeface="+mn-lt"/>
                <a:cs typeface="+mn-lt"/>
              </a:rPr>
              <a:t> и </a:t>
            </a:r>
            <a:r>
              <a:rPr lang="en-US" sz="2000" dirty="0" err="1">
                <a:ea typeface="+mn-lt"/>
                <a:cs typeface="+mn-lt"/>
              </a:rPr>
              <a:t>Ребеке</a:t>
            </a:r>
            <a:r>
              <a:rPr lang="en-US" sz="2000" dirty="0">
                <a:ea typeface="+mn-lt"/>
                <a:cs typeface="+mn-lt"/>
              </a:rPr>
              <a:t>, и </a:t>
            </a:r>
            <a:r>
              <a:rPr lang="en-US" sz="2000" dirty="0" err="1">
                <a:ea typeface="+mn-lt"/>
                <a:cs typeface="+mn-lt"/>
              </a:rPr>
              <a:t>унук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Авраама</a:t>
            </a:r>
            <a:r>
              <a:rPr lang="en-US" sz="2000" dirty="0">
                <a:ea typeface="+mn-lt"/>
                <a:cs typeface="+mn-lt"/>
              </a:rPr>
              <a:t> и </a:t>
            </a:r>
            <a:r>
              <a:rPr lang="en-US" sz="2000" dirty="0" err="1">
                <a:ea typeface="+mn-lt"/>
                <a:cs typeface="+mn-lt"/>
              </a:rPr>
              <a:t>Саре</a:t>
            </a: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dirty="0" err="1">
                <a:ea typeface="+mn-lt"/>
                <a:cs typeface="+mn-lt"/>
              </a:rPr>
              <a:t>Према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библијском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предању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након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што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је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начинио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завет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са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Богом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Јаков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је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рекао</a:t>
            </a:r>
            <a:r>
              <a:rPr lang="en-US" sz="2000" dirty="0" smtClean="0">
                <a:ea typeface="+mn-lt"/>
                <a:cs typeface="+mn-lt"/>
              </a:rPr>
              <a:t>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35467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FC929-7CD8-4B7B-9102-9A69919D4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850" y="2481943"/>
            <a:ext cx="11095758" cy="3130292"/>
          </a:xfrm>
        </p:spPr>
        <p:txBody>
          <a:bodyPr>
            <a:normAutofit/>
          </a:bodyPr>
          <a:lstStyle/>
          <a:p>
            <a:pPr algn="just"/>
            <a:r>
              <a:rPr lang="en-US" sz="2200" dirty="0" err="1">
                <a:ea typeface="+mn-lt"/>
                <a:cs typeface="+mn-lt"/>
              </a:rPr>
              <a:t>Према</a:t>
            </a:r>
            <a:r>
              <a:rPr lang="en-US" sz="2200" dirty="0">
                <a:ea typeface="+mn-lt"/>
                <a:cs typeface="+mn-lt"/>
              </a:rPr>
              <a:t> </a:t>
            </a:r>
            <a:r>
              <a:rPr lang="en-US" sz="2200" dirty="0" err="1">
                <a:ea typeface="+mn-lt"/>
                <a:cs typeface="+mn-lt"/>
              </a:rPr>
              <a:t>Књизи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постања</a:t>
            </a:r>
            <a:r>
              <a:rPr lang="en-US" sz="2200" dirty="0">
                <a:ea typeface="+mn-lt"/>
                <a:cs typeface="+mn-lt"/>
              </a:rPr>
              <a:t> 27 </a:t>
            </a:r>
            <a:r>
              <a:rPr lang="en-US" sz="2200" dirty="0" err="1">
                <a:ea typeface="+mn-lt"/>
                <a:cs typeface="+mn-lt"/>
              </a:rPr>
              <a:t>Јаков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имао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старијег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брата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близанца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под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именом</a:t>
            </a:r>
            <a:r>
              <a:rPr lang="en-US" sz="2200" dirty="0">
                <a:ea typeface="+mn-lt"/>
                <a:cs typeface="+mn-lt"/>
              </a:rPr>
              <a:t> </a:t>
            </a:r>
            <a:r>
              <a:rPr lang="en-US" sz="2200" dirty="0" err="1">
                <a:ea typeface="+mn-lt"/>
                <a:cs typeface="+mn-lt"/>
              </a:rPr>
              <a:t>Исав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Када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дошло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време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Исак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благослов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старијем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сину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благослов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добио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Јаков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уместо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Исава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јер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Исав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једном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приликом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продао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Јакову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право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на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благослов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Када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дечаци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родили</a:t>
            </a:r>
            <a:r>
              <a:rPr lang="en-US" sz="2200" dirty="0">
                <a:ea typeface="+mn-lt"/>
                <a:cs typeface="+mn-lt"/>
              </a:rPr>
              <a:t>, </a:t>
            </a:r>
            <a:r>
              <a:rPr lang="en-US" sz="2200" dirty="0" err="1">
                <a:ea typeface="+mn-lt"/>
                <a:cs typeface="+mn-lt"/>
              </a:rPr>
              <a:t>Бог</a:t>
            </a:r>
            <a:r>
              <a:rPr lang="en-US" sz="2200" dirty="0">
                <a:ea typeface="+mn-lt"/>
                <a:cs typeface="+mn-lt"/>
              </a:rPr>
              <a:t> 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такође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рекао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ће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благослов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припасти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Јакову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Звог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овога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Исав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наљутио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толико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хтео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убије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Јакова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Јаков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зато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отишао</a:t>
            </a:r>
            <a:r>
              <a:rPr lang="en-US" sz="2200" dirty="0">
                <a:ea typeface="+mn-lt"/>
                <a:cs typeface="+mn-lt"/>
              </a:rPr>
              <a:t> у </a:t>
            </a:r>
            <a:r>
              <a:rPr lang="en-US" sz="2200" dirty="0" err="1">
                <a:ea typeface="+mn-lt"/>
                <a:cs typeface="+mn-lt"/>
              </a:rPr>
              <a:t>дом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свог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деде</a:t>
            </a:r>
            <a:r>
              <a:rPr lang="en-US" sz="2200" dirty="0">
                <a:ea typeface="+mn-lt"/>
                <a:cs typeface="+mn-lt"/>
              </a:rPr>
              <a:t> у </a:t>
            </a:r>
            <a:r>
              <a:rPr lang="en-US" sz="2200" dirty="0" err="1">
                <a:ea typeface="+mn-lt"/>
                <a:cs typeface="+mn-lt"/>
              </a:rPr>
              <a:t>Харану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где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толико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заволео</a:t>
            </a:r>
            <a:r>
              <a:rPr lang="en-US" sz="2200" dirty="0">
                <a:ea typeface="+mn-lt"/>
                <a:cs typeface="+mn-lt"/>
              </a:rPr>
              <a:t> </a:t>
            </a:r>
            <a:r>
              <a:rPr lang="en-US" sz="2200" dirty="0" err="1">
                <a:ea typeface="+mn-lt"/>
                <a:cs typeface="+mn-lt"/>
              </a:rPr>
              <a:t>Рахилу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кћерку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свог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ујака</a:t>
            </a:r>
            <a:r>
              <a:rPr lang="en-US" sz="2200" dirty="0">
                <a:ea typeface="+mn-lt"/>
                <a:cs typeface="+mn-lt"/>
              </a:rPr>
              <a:t> </a:t>
            </a:r>
            <a:r>
              <a:rPr lang="en-US" sz="2200" dirty="0" err="1">
                <a:ea typeface="+mn-lt"/>
                <a:cs typeface="+mn-lt"/>
              </a:rPr>
              <a:t>Лабана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пристао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за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њега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ради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седам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година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како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оженио</a:t>
            </a:r>
            <a:r>
              <a:rPr lang="en-US" sz="2200" dirty="0">
                <a:ea typeface="+mn-lt"/>
                <a:cs typeface="+mn-lt"/>
              </a:rPr>
              <a:t>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2081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3" descr="Text&#10;&#10;Description automatically generated">
            <a:extLst>
              <a:ext uri="{FF2B5EF4-FFF2-40B4-BE49-F238E27FC236}">
                <a16:creationId xmlns:a16="http://schemas.microsoft.com/office/drawing/2014/main" id="{1FF47478-54E4-492D-88DC-BF7D55B3B2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76" r="15570"/>
          <a:stretch/>
        </p:blipFill>
        <p:spPr>
          <a:xfrm>
            <a:off x="20" y="10"/>
            <a:ext cx="4505305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38FDA-184E-4387-B69C-366FCED32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4947" y="3029476"/>
            <a:ext cx="7256477" cy="3438435"/>
          </a:xfr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1600" dirty="0" err="1" smtClean="0">
                <a:ea typeface="+mn-lt"/>
                <a:cs typeface="+mn-lt"/>
              </a:rPr>
              <a:t>Јаков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је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имао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је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дванаест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синова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од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којих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је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настало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дванаест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израелских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племена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названих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по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десет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имена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његових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синова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smtClean="0">
                <a:ea typeface="+mn-lt"/>
                <a:cs typeface="+mn-lt"/>
              </a:rPr>
              <a:t>и</a:t>
            </a:r>
            <a:r>
              <a:rPr lang="sr-Cyrl-RS" sz="1600" dirty="0" smtClean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двоје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синова</a:t>
            </a:r>
            <a:r>
              <a:rPr lang="sr-Cyrl-RS" sz="1600" dirty="0" smtClean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његовог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сина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smtClean="0">
                <a:ea typeface="+mn-lt"/>
                <a:cs typeface="+mn-lt"/>
              </a:rPr>
              <a:t>и</a:t>
            </a:r>
            <a:r>
              <a:rPr lang="sr-Cyrl-RS" sz="1600" dirty="0" smtClean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наследника</a:t>
            </a:r>
            <a:r>
              <a:rPr lang="sr-Cyrl-RS" sz="1600" dirty="0">
                <a:ea typeface="+mn-lt"/>
                <a:cs typeface="+mn-lt"/>
              </a:rPr>
              <a:t> </a:t>
            </a:r>
            <a:r>
              <a:rPr lang="en-US" sz="1600" dirty="0" err="1" smtClean="0">
                <a:ea typeface="+mn-lt"/>
                <a:cs typeface="+mn-lt"/>
              </a:rPr>
              <a:t>Јосифа</a:t>
            </a:r>
            <a:r>
              <a:rPr lang="en-US" sz="1600" dirty="0" smtClean="0">
                <a:ea typeface="+mn-lt"/>
                <a:cs typeface="+mn-lt"/>
              </a:rPr>
              <a:t>.</a:t>
            </a:r>
            <a:endParaRPr lang="sr-Cyrl-RS" sz="1600" dirty="0">
              <a:ea typeface="+mn-lt"/>
              <a:cs typeface="+mn-lt"/>
            </a:endParaRPr>
          </a:p>
          <a:p>
            <a:pPr algn="just">
              <a:lnSpc>
                <a:spcPct val="100000"/>
              </a:lnSpc>
            </a:pPr>
            <a:endParaRPr lang="sr-Cyrl-RS" sz="1600" dirty="0" smtClean="0">
              <a:ea typeface="+mn-lt"/>
              <a:cs typeface="+mn-lt"/>
            </a:endParaRPr>
          </a:p>
          <a:p>
            <a:pPr algn="just">
              <a:lnSpc>
                <a:spcPct val="100000"/>
              </a:lnSpc>
            </a:pPr>
            <a:r>
              <a:rPr lang="sr-Cyrl-RS" sz="1600" dirty="0" smtClean="0">
                <a:ea typeface="+mn-lt"/>
                <a:cs typeface="+mn-lt"/>
              </a:rPr>
              <a:t>То су</a:t>
            </a:r>
            <a:r>
              <a:rPr lang="en-US" sz="1600" dirty="0" smtClean="0">
                <a:ea typeface="+mn-lt"/>
                <a:cs typeface="+mn-lt"/>
              </a:rPr>
              <a:t>:</a:t>
            </a:r>
            <a:r>
              <a:rPr lang="en-US" sz="1600" dirty="0">
                <a:ea typeface="+mn-lt"/>
                <a:cs typeface="+mn-lt"/>
              </a:rPr>
              <a:t> </a:t>
            </a:r>
            <a:r>
              <a:rPr lang="en-US" sz="1600" dirty="0" err="1">
                <a:ea typeface="+mn-lt"/>
                <a:cs typeface="+mn-lt"/>
              </a:rPr>
              <a:t>Рувим</a:t>
            </a:r>
            <a:r>
              <a:rPr lang="en-US" sz="1600" dirty="0">
                <a:ea typeface="+mn-lt"/>
                <a:cs typeface="+mn-lt"/>
              </a:rPr>
              <a:t>, </a:t>
            </a:r>
            <a:r>
              <a:rPr lang="en-US" sz="1600" dirty="0" err="1">
                <a:ea typeface="+mn-lt"/>
                <a:cs typeface="+mn-lt"/>
              </a:rPr>
              <a:t>Леви</a:t>
            </a:r>
            <a:r>
              <a:rPr lang="en-US" sz="1600" dirty="0">
                <a:ea typeface="+mn-lt"/>
                <a:cs typeface="+mn-lt"/>
              </a:rPr>
              <a:t>, </a:t>
            </a:r>
            <a:r>
              <a:rPr lang="en-US" sz="1600" dirty="0" err="1">
                <a:ea typeface="+mn-lt"/>
                <a:cs typeface="+mn-lt"/>
              </a:rPr>
              <a:t>Јуда</a:t>
            </a:r>
            <a:r>
              <a:rPr lang="en-US" sz="1600" dirty="0">
                <a:ea typeface="+mn-lt"/>
                <a:cs typeface="+mn-lt"/>
              </a:rPr>
              <a:t>, </a:t>
            </a:r>
            <a:r>
              <a:rPr lang="en-US" sz="1600" dirty="0" err="1">
                <a:ea typeface="+mn-lt"/>
                <a:cs typeface="+mn-lt"/>
              </a:rPr>
              <a:t>Исахар</a:t>
            </a:r>
            <a:r>
              <a:rPr lang="en-US" sz="1600" dirty="0">
                <a:ea typeface="+mn-lt"/>
                <a:cs typeface="+mn-lt"/>
              </a:rPr>
              <a:t>, </a:t>
            </a:r>
            <a:r>
              <a:rPr lang="en-US" sz="1600" dirty="0" err="1">
                <a:ea typeface="+mn-lt"/>
                <a:cs typeface="+mn-lt"/>
              </a:rPr>
              <a:t>Симон</a:t>
            </a:r>
            <a:r>
              <a:rPr lang="en-US" sz="1600" dirty="0">
                <a:ea typeface="+mn-lt"/>
                <a:cs typeface="+mn-lt"/>
              </a:rPr>
              <a:t>, </a:t>
            </a:r>
            <a:r>
              <a:rPr lang="en-US" sz="1600" dirty="0" err="1">
                <a:ea typeface="+mn-lt"/>
                <a:cs typeface="+mn-lt"/>
              </a:rPr>
              <a:t>Зевулон</a:t>
            </a:r>
            <a:r>
              <a:rPr lang="en-US" sz="1600" dirty="0">
                <a:ea typeface="+mn-lt"/>
                <a:cs typeface="+mn-lt"/>
              </a:rPr>
              <a:t>, </a:t>
            </a:r>
            <a:r>
              <a:rPr lang="en-US" sz="1600" dirty="0" err="1">
                <a:ea typeface="+mn-lt"/>
                <a:cs typeface="+mn-lt"/>
              </a:rPr>
              <a:t>Дан</a:t>
            </a:r>
            <a:r>
              <a:rPr lang="en-US" sz="1600" dirty="0">
                <a:ea typeface="+mn-lt"/>
                <a:cs typeface="+mn-lt"/>
              </a:rPr>
              <a:t>, </a:t>
            </a:r>
            <a:r>
              <a:rPr lang="en-US" sz="1600" dirty="0" err="1" smtClean="0">
                <a:ea typeface="+mn-lt"/>
                <a:cs typeface="+mn-lt"/>
              </a:rPr>
              <a:t>Јоси</a:t>
            </a:r>
            <a:r>
              <a:rPr lang="sr-Cyrl-RS" sz="1600" dirty="0" smtClean="0">
                <a:ea typeface="+mn-lt"/>
                <a:cs typeface="+mn-lt"/>
              </a:rPr>
              <a:t>ф, </a:t>
            </a:r>
            <a:r>
              <a:rPr lang="en-US" sz="1600" dirty="0" err="1" smtClean="0">
                <a:ea typeface="+mn-lt"/>
                <a:cs typeface="+mn-lt"/>
              </a:rPr>
              <a:t>Нефталим</a:t>
            </a:r>
            <a:r>
              <a:rPr lang="en-US" sz="1600" dirty="0">
                <a:ea typeface="+mn-lt"/>
                <a:cs typeface="+mn-lt"/>
              </a:rPr>
              <a:t>, </a:t>
            </a:r>
            <a:r>
              <a:rPr lang="en-US" sz="1600" dirty="0" err="1">
                <a:ea typeface="+mn-lt"/>
                <a:cs typeface="+mn-lt"/>
              </a:rPr>
              <a:t>Гад</a:t>
            </a:r>
            <a:r>
              <a:rPr lang="en-US" sz="1600" dirty="0">
                <a:ea typeface="+mn-lt"/>
                <a:cs typeface="+mn-lt"/>
              </a:rPr>
              <a:t>, </a:t>
            </a:r>
            <a:r>
              <a:rPr lang="en-US" sz="1600" dirty="0" err="1">
                <a:ea typeface="+mn-lt"/>
                <a:cs typeface="+mn-lt"/>
              </a:rPr>
              <a:t>Асир</a:t>
            </a:r>
            <a:r>
              <a:rPr lang="en-US" sz="1600" dirty="0">
                <a:ea typeface="+mn-lt"/>
                <a:cs typeface="+mn-lt"/>
              </a:rPr>
              <a:t> и </a:t>
            </a:r>
            <a:r>
              <a:rPr lang="en-US" sz="1600" dirty="0" err="1" smtClean="0">
                <a:ea typeface="+mn-lt"/>
                <a:cs typeface="+mn-lt"/>
              </a:rPr>
              <a:t>Венијамин</a:t>
            </a:r>
            <a:r>
              <a:rPr lang="en-US" sz="1600" dirty="0" smtClean="0">
                <a:ea typeface="+mn-lt"/>
                <a:cs typeface="+mn-lt"/>
              </a:rPr>
              <a:t>.</a:t>
            </a:r>
            <a:endParaRPr lang="en-US" sz="1600" dirty="0" smtClean="0"/>
          </a:p>
          <a:p>
            <a:pPr algn="just">
              <a:lnSpc>
                <a:spcPct val="100000"/>
              </a:lnSpc>
            </a:pPr>
            <a:endParaRPr lang="sr-Cyrl-RS" sz="1600" dirty="0" smtClean="0">
              <a:ea typeface="+mn-lt"/>
              <a:cs typeface="+mn-lt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ea typeface="+mn-lt"/>
                <a:cs typeface="+mn-lt"/>
              </a:rPr>
              <a:t>На</a:t>
            </a:r>
            <a:r>
              <a:rPr lang="en-US" sz="1600" dirty="0" smtClean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повратку</a:t>
            </a:r>
            <a:r>
              <a:rPr lang="en-US" sz="1600" dirty="0">
                <a:ea typeface="+mn-lt"/>
                <a:cs typeface="+mn-lt"/>
              </a:rPr>
              <a:t> у </a:t>
            </a:r>
            <a:r>
              <a:rPr lang="en-US" sz="1600" dirty="0" err="1">
                <a:ea typeface="+mn-lt"/>
                <a:cs typeface="+mn-lt"/>
              </a:rPr>
              <a:t>своју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земљу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Јаков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се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борио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са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непознатим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човеком</a:t>
            </a:r>
            <a:r>
              <a:rPr lang="en-US" sz="1600" dirty="0">
                <a:ea typeface="+mn-lt"/>
                <a:cs typeface="+mn-lt"/>
              </a:rPr>
              <a:t> у </a:t>
            </a:r>
            <a:r>
              <a:rPr lang="en-US" sz="1600" dirty="0" err="1">
                <a:ea typeface="+mn-lt"/>
                <a:cs typeface="+mn-lt"/>
              </a:rPr>
              <a:t>коме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је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препознао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Бога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према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Књизи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постања</a:t>
            </a:r>
            <a:r>
              <a:rPr lang="en-US" sz="1600" dirty="0">
                <a:ea typeface="+mn-lt"/>
                <a:cs typeface="+mn-lt"/>
              </a:rPr>
              <a:t> 32. </a:t>
            </a:r>
            <a:r>
              <a:rPr lang="en-US" sz="1600" dirty="0" err="1">
                <a:ea typeface="+mn-lt"/>
                <a:cs typeface="+mn-lt"/>
              </a:rPr>
              <a:t>Тада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га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је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Бог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благословио</a:t>
            </a:r>
            <a:r>
              <a:rPr lang="en-US" sz="1600" dirty="0">
                <a:ea typeface="+mn-lt"/>
                <a:cs typeface="+mn-lt"/>
              </a:rPr>
              <a:t> и </a:t>
            </a:r>
            <a:r>
              <a:rPr lang="en-US" sz="1600" dirty="0" err="1">
                <a:ea typeface="+mn-lt"/>
                <a:cs typeface="+mn-lt"/>
              </a:rPr>
              <a:t>дао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му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име</a:t>
            </a:r>
            <a:r>
              <a:rPr lang="en-US" sz="1600" dirty="0">
                <a:ea typeface="+mn-lt"/>
                <a:cs typeface="+mn-lt"/>
              </a:rPr>
              <a:t> </a:t>
            </a:r>
            <a:r>
              <a:rPr lang="en-US" sz="1600" b="1" dirty="0" err="1">
                <a:ea typeface="+mn-lt"/>
                <a:cs typeface="+mn-lt"/>
              </a:rPr>
              <a:t>Израел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јер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се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храбро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борио</a:t>
            </a:r>
            <a:r>
              <a:rPr lang="en-US" sz="1600" dirty="0">
                <a:ea typeface="+mn-lt"/>
                <a:cs typeface="+mn-lt"/>
              </a:rPr>
              <a:t> и </a:t>
            </a:r>
            <a:r>
              <a:rPr lang="en-US" sz="1600" dirty="0" err="1">
                <a:ea typeface="+mn-lt"/>
                <a:cs typeface="+mn-lt"/>
              </a:rPr>
              <a:t>са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Богом</a:t>
            </a:r>
            <a:r>
              <a:rPr lang="en-US" sz="1600" dirty="0">
                <a:ea typeface="+mn-lt"/>
                <a:cs typeface="+mn-lt"/>
              </a:rPr>
              <a:t> и </a:t>
            </a:r>
            <a:r>
              <a:rPr lang="en-US" sz="1600" dirty="0" err="1">
                <a:ea typeface="+mn-lt"/>
                <a:cs typeface="+mn-lt"/>
              </a:rPr>
              <a:t>са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људима</a:t>
            </a:r>
            <a:r>
              <a:rPr lang="en-US" sz="1600" dirty="0">
                <a:ea typeface="+mn-lt"/>
                <a:cs typeface="+mn-lt"/>
              </a:rPr>
              <a:t>. </a:t>
            </a:r>
            <a:r>
              <a:rPr lang="en-US" sz="1600" dirty="0" err="1">
                <a:ea typeface="+mn-lt"/>
                <a:cs typeface="+mn-lt"/>
              </a:rPr>
              <a:t>Помирио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се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са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братом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Исавом</a:t>
            </a:r>
            <a:r>
              <a:rPr lang="en-US" sz="1600" dirty="0">
                <a:ea typeface="+mn-lt"/>
                <a:cs typeface="+mn-lt"/>
              </a:rPr>
              <a:t> и </a:t>
            </a:r>
            <a:r>
              <a:rPr lang="en-US" sz="1600" dirty="0" err="1">
                <a:ea typeface="+mn-lt"/>
                <a:cs typeface="+mn-lt"/>
              </a:rPr>
              <a:t>настанио</a:t>
            </a:r>
            <a:r>
              <a:rPr lang="en-US" sz="1600" dirty="0">
                <a:ea typeface="+mn-lt"/>
                <a:cs typeface="+mn-lt"/>
              </a:rPr>
              <a:t> у </a:t>
            </a:r>
            <a:r>
              <a:rPr lang="en-US" sz="1600" dirty="0" err="1">
                <a:ea typeface="+mn-lt"/>
                <a:cs typeface="+mn-lt"/>
              </a:rPr>
              <a:t>Сихему</a:t>
            </a:r>
            <a:r>
              <a:rPr lang="en-US" sz="1600" dirty="0">
                <a:ea typeface="+mn-lt"/>
                <a:cs typeface="+mn-lt"/>
              </a:rPr>
              <a:t>.</a:t>
            </a:r>
            <a:endParaRPr lang="en-US" sz="1600" dirty="0"/>
          </a:p>
          <a:p>
            <a:pPr algn="just">
              <a:lnSpc>
                <a:spcPct val="100000"/>
              </a:lnSpc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3936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5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7E2B6-289C-4970-8F66-7F8C14BE1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505" y="3575476"/>
            <a:ext cx="11345103" cy="2190725"/>
          </a:xfr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en-US" sz="2200" dirty="0" err="1">
                <a:ea typeface="+mn-lt"/>
                <a:cs typeface="+mn-lt"/>
              </a:rPr>
              <a:t>Крајем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свог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живота</a:t>
            </a:r>
            <a:r>
              <a:rPr lang="en-US" sz="2200" dirty="0">
                <a:ea typeface="+mn-lt"/>
                <a:cs typeface="+mn-lt"/>
              </a:rPr>
              <a:t>, 1825. п. н. е. у </a:t>
            </a:r>
            <a:r>
              <a:rPr lang="en-US" sz="2200" dirty="0" err="1">
                <a:ea typeface="+mn-lt"/>
                <a:cs typeface="+mn-lt"/>
              </a:rPr>
              <a:t>доба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велике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глади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Јаков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отишао</a:t>
            </a:r>
            <a:r>
              <a:rPr lang="en-US" sz="2200" dirty="0">
                <a:ea typeface="+mn-lt"/>
                <a:cs typeface="+mn-lt"/>
              </a:rPr>
              <a:t> у </a:t>
            </a:r>
            <a:r>
              <a:rPr lang="en-US" sz="2200" dirty="0" err="1">
                <a:ea typeface="+mn-lt"/>
                <a:cs typeface="+mn-lt"/>
              </a:rPr>
              <a:t>Египат</a:t>
            </a:r>
            <a:r>
              <a:rPr lang="en-US" sz="2200" dirty="0">
                <a:ea typeface="+mn-lt"/>
                <a:cs typeface="+mn-lt"/>
              </a:rPr>
              <a:t> </a:t>
            </a:r>
            <a:r>
              <a:rPr lang="en-US" sz="2200" dirty="0" err="1">
                <a:ea typeface="+mn-lt"/>
                <a:cs typeface="+mn-lt"/>
              </a:rPr>
              <a:t>на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позив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свог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сина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Јосифа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Пре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смрти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благословио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својих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дванаест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синова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претке</a:t>
            </a:r>
            <a:r>
              <a:rPr lang="en-US" sz="2200" dirty="0">
                <a:ea typeface="+mn-lt"/>
                <a:cs typeface="+mn-lt"/>
              </a:rPr>
              <a:t> </a:t>
            </a:r>
            <a:r>
              <a:rPr lang="en-US" sz="2200" dirty="0" err="1">
                <a:ea typeface="+mn-lt"/>
                <a:cs typeface="+mn-lt"/>
              </a:rPr>
              <a:t>дванаест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племена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Израела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Верници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верују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Јаков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сахрањен</a:t>
            </a:r>
            <a:r>
              <a:rPr lang="en-US" sz="2200" dirty="0">
                <a:ea typeface="+mn-lt"/>
                <a:cs typeface="+mn-lt"/>
              </a:rPr>
              <a:t> у </a:t>
            </a:r>
            <a:r>
              <a:rPr lang="en-US" sz="2200" dirty="0" err="1">
                <a:ea typeface="+mn-lt"/>
                <a:cs typeface="+mn-lt"/>
              </a:rPr>
              <a:t>Пећини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патријараха</a:t>
            </a:r>
            <a:r>
              <a:rPr lang="en-US" sz="2200" dirty="0">
                <a:ea typeface="+mn-lt"/>
                <a:cs typeface="+mn-lt"/>
              </a:rPr>
              <a:t> (</a:t>
            </a:r>
            <a:r>
              <a:rPr lang="en-US" sz="2200" dirty="0" err="1">
                <a:ea typeface="+mn-lt"/>
                <a:cs typeface="+mn-lt"/>
              </a:rPr>
              <a:t>пећини</a:t>
            </a:r>
            <a:r>
              <a:rPr lang="en-US" sz="2200" dirty="0">
                <a:ea typeface="+mn-lt"/>
                <a:cs typeface="+mn-lt"/>
              </a:rPr>
              <a:t> у </a:t>
            </a:r>
            <a:r>
              <a:rPr lang="en-US" sz="2200" dirty="0" err="1">
                <a:ea typeface="+mn-lt"/>
                <a:cs typeface="+mn-lt"/>
              </a:rPr>
              <a:t>Макпели</a:t>
            </a:r>
            <a:r>
              <a:rPr lang="en-US" sz="2200" dirty="0">
                <a:ea typeface="+mn-lt"/>
                <a:cs typeface="+mn-lt"/>
              </a:rPr>
              <a:t>) у </a:t>
            </a:r>
            <a:r>
              <a:rPr lang="en-US" sz="2200" dirty="0" err="1">
                <a:ea typeface="+mn-lt"/>
                <a:cs typeface="+mn-lt"/>
              </a:rPr>
              <a:t>Хеброну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где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налазе</a:t>
            </a:r>
            <a:r>
              <a:rPr lang="en-US" sz="2200" dirty="0">
                <a:ea typeface="+mn-lt"/>
                <a:cs typeface="+mn-lt"/>
              </a:rPr>
              <a:t> и </a:t>
            </a:r>
            <a:r>
              <a:rPr lang="en-US" sz="2200" dirty="0" err="1">
                <a:ea typeface="+mn-lt"/>
                <a:cs typeface="+mn-lt"/>
              </a:rPr>
              <a:t>гробови</a:t>
            </a:r>
            <a:r>
              <a:rPr lang="en-US" sz="2200" dirty="0">
                <a:ea typeface="+mn-lt"/>
                <a:cs typeface="+mn-lt"/>
              </a:rPr>
              <a:t> </a:t>
            </a:r>
            <a:r>
              <a:rPr lang="en-US" sz="2200" dirty="0" err="1">
                <a:ea typeface="+mn-lt"/>
                <a:cs typeface="+mn-lt"/>
              </a:rPr>
              <a:t>Аврама</a:t>
            </a:r>
            <a:r>
              <a:rPr lang="en-US" sz="2200" dirty="0">
                <a:ea typeface="+mn-lt"/>
                <a:cs typeface="+mn-lt"/>
              </a:rPr>
              <a:t>, </a:t>
            </a:r>
            <a:r>
              <a:rPr lang="en-US" sz="2200" dirty="0" err="1">
                <a:ea typeface="+mn-lt"/>
                <a:cs typeface="+mn-lt"/>
              </a:rPr>
              <a:t>Саре</a:t>
            </a:r>
            <a:r>
              <a:rPr lang="en-US" sz="2200" dirty="0">
                <a:ea typeface="+mn-lt"/>
                <a:cs typeface="+mn-lt"/>
              </a:rPr>
              <a:t>, </a:t>
            </a:r>
            <a:r>
              <a:rPr lang="en-US" sz="2200" dirty="0" err="1">
                <a:ea typeface="+mn-lt"/>
                <a:cs typeface="+mn-lt"/>
              </a:rPr>
              <a:t>Исака</a:t>
            </a:r>
            <a:r>
              <a:rPr lang="en-US" sz="2200" dirty="0">
                <a:ea typeface="+mn-lt"/>
                <a:cs typeface="+mn-lt"/>
              </a:rPr>
              <a:t>, </a:t>
            </a:r>
            <a:r>
              <a:rPr lang="en-US" sz="2200" dirty="0" err="1">
                <a:ea typeface="+mn-lt"/>
                <a:cs typeface="+mn-lt"/>
              </a:rPr>
              <a:t>Ребеке</a:t>
            </a:r>
            <a:r>
              <a:rPr lang="en-US" sz="2200" dirty="0">
                <a:ea typeface="+mn-lt"/>
                <a:cs typeface="+mn-lt"/>
              </a:rPr>
              <a:t> и </a:t>
            </a:r>
            <a:r>
              <a:rPr lang="en-US" sz="2200" dirty="0" err="1">
                <a:ea typeface="+mn-lt"/>
                <a:cs typeface="+mn-lt"/>
              </a:rPr>
              <a:t>Лее</a:t>
            </a:r>
            <a:r>
              <a:rPr lang="en-US" sz="2200" dirty="0">
                <a:ea typeface="+mn-lt"/>
                <a:cs typeface="+mn-lt"/>
              </a:rPr>
              <a:t>.</a:t>
            </a:r>
            <a:endParaRPr lang="en-US" sz="2200" baseline="30000" dirty="0"/>
          </a:p>
        </p:txBody>
      </p:sp>
      <p:pic>
        <p:nvPicPr>
          <p:cNvPr id="4" name="Picture 14" descr="A picture containing outdoor, mountain, person, group&#10;&#10;Description automatically generated">
            <a:extLst>
              <a:ext uri="{FF2B5EF4-FFF2-40B4-BE49-F238E27FC236}">
                <a16:creationId xmlns:a16="http://schemas.microsoft.com/office/drawing/2014/main" id="{DC734504-765D-46CD-82D1-27914BB32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353" y="1036181"/>
            <a:ext cx="3600913" cy="195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5352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8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0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Freeform: Shape 22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827CDA-4ADC-4D09-992C-721B2D3E7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797" y="146403"/>
            <a:ext cx="10515600" cy="1273233"/>
          </a:xfrm>
        </p:spPr>
        <p:txBody>
          <a:bodyPr>
            <a:normAutofit/>
          </a:bodyPr>
          <a:lstStyle/>
          <a:p>
            <a:r>
              <a:rPr lang="sr-Cyrl-RS" dirty="0" err="1" smtClean="0"/>
              <a:t>Исав</a:t>
            </a:r>
            <a:endParaRPr lang="en-US" dirty="0" err="1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155C6-F430-4D7F-AE9A-94149DF9D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97" y="2478024"/>
            <a:ext cx="11112003" cy="23456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200" dirty="0" err="1" smtClean="0">
                <a:ea typeface="+mn-lt"/>
                <a:cs typeface="+mn-lt"/>
              </a:rPr>
              <a:t>Према</a:t>
            </a:r>
            <a:r>
              <a:rPr lang="sr-Cyrl-RS" sz="2200" dirty="0">
                <a:ea typeface="+mn-lt"/>
                <a:cs typeface="+mn-lt"/>
              </a:rPr>
              <a:t> </a:t>
            </a:r>
            <a:r>
              <a:rPr lang="en-US" sz="2200" dirty="0" err="1" smtClean="0">
                <a:ea typeface="+mn-lt"/>
                <a:cs typeface="+mn-lt"/>
              </a:rPr>
              <a:t>Књизи</a:t>
            </a:r>
            <a:r>
              <a:rPr lang="sr-Cyrl-RS" sz="2200" dirty="0">
                <a:ea typeface="+mn-lt"/>
                <a:cs typeface="+mn-lt"/>
              </a:rPr>
              <a:t> </a:t>
            </a:r>
            <a:r>
              <a:rPr lang="en-US" sz="2200" dirty="0" err="1" smtClean="0">
                <a:ea typeface="+mn-lt"/>
                <a:cs typeface="+mn-lt"/>
              </a:rPr>
              <a:t>постања</a:t>
            </a:r>
            <a:r>
              <a:rPr lang="sr-Cyrl-RS" sz="2200" dirty="0">
                <a:ea typeface="+mn-lt"/>
                <a:cs typeface="+mn-lt"/>
              </a:rPr>
              <a:t> </a:t>
            </a:r>
            <a:r>
              <a:rPr lang="en-US" sz="2200" dirty="0" smtClean="0">
                <a:ea typeface="+mn-lt"/>
                <a:cs typeface="+mn-lt"/>
              </a:rPr>
              <a:t>25</a:t>
            </a:r>
            <a:r>
              <a:rPr lang="sr-Cyrl-RS" sz="2200" dirty="0" smtClean="0">
                <a:ea typeface="+mn-lt"/>
                <a:cs typeface="+mn-lt"/>
              </a:rPr>
              <a:t> </a:t>
            </a:r>
            <a:r>
              <a:rPr lang="en-US" sz="2200" dirty="0" err="1" smtClean="0">
                <a:ea typeface="+mn-lt"/>
                <a:cs typeface="+mn-lt"/>
              </a:rPr>
              <a:t>Исав</a:t>
            </a:r>
            <a:r>
              <a:rPr lang="sr-Cyrl-RS" sz="2200" dirty="0">
                <a:ea typeface="+mn-lt"/>
                <a:cs typeface="+mn-lt"/>
              </a:rPr>
              <a:t> </a:t>
            </a:r>
            <a:r>
              <a:rPr lang="en-US" sz="2200" dirty="0" err="1" smtClean="0">
                <a:ea typeface="+mn-lt"/>
                <a:cs typeface="+mn-lt"/>
              </a:rPr>
              <a:t>је</a:t>
            </a:r>
            <a:r>
              <a:rPr lang="sr-Cyrl-RS" sz="2200" dirty="0">
                <a:ea typeface="+mn-lt"/>
                <a:cs typeface="+mn-lt"/>
              </a:rPr>
              <a:t> </a:t>
            </a:r>
            <a:r>
              <a:rPr lang="sr-Cyrl-RS" sz="2200" dirty="0" smtClean="0">
                <a:ea typeface="+mn-lt"/>
                <a:cs typeface="+mn-lt"/>
              </a:rPr>
              <a:t>б</a:t>
            </a:r>
            <a:r>
              <a:rPr lang="en-US" sz="2200" dirty="0" err="1" smtClean="0">
                <a:ea typeface="+mn-lt"/>
                <a:cs typeface="+mn-lt"/>
              </a:rPr>
              <a:t>ио</a:t>
            </a:r>
            <a:r>
              <a:rPr lang="sr-Cyrl-RS" sz="2200" dirty="0">
                <a:ea typeface="+mn-lt"/>
                <a:cs typeface="+mn-lt"/>
              </a:rPr>
              <a:t> </a:t>
            </a:r>
            <a:r>
              <a:rPr lang="en-US" sz="2200" dirty="0" err="1" smtClean="0">
                <a:ea typeface="+mn-lt"/>
                <a:cs typeface="+mn-lt"/>
              </a:rPr>
              <a:t>Исаков</a:t>
            </a:r>
            <a:r>
              <a:rPr lang="sr-Cyrl-RS" sz="2200" dirty="0">
                <a:ea typeface="+mn-lt"/>
                <a:cs typeface="+mn-lt"/>
              </a:rPr>
              <a:t> </a:t>
            </a:r>
            <a:r>
              <a:rPr lang="en-US" sz="2200" dirty="0" smtClean="0">
                <a:ea typeface="+mn-lt"/>
                <a:cs typeface="+mn-lt"/>
              </a:rPr>
              <a:t>и</a:t>
            </a:r>
            <a:r>
              <a:rPr lang="sr-Cyrl-RS" sz="2200" dirty="0">
                <a:ea typeface="+mn-lt"/>
                <a:cs typeface="+mn-lt"/>
              </a:rPr>
              <a:t> </a:t>
            </a:r>
            <a:r>
              <a:rPr lang="en-US" sz="2200" dirty="0" err="1" smtClean="0">
                <a:ea typeface="+mn-lt"/>
                <a:cs typeface="+mn-lt"/>
              </a:rPr>
              <a:t>Ребекин</a:t>
            </a:r>
            <a:r>
              <a:rPr lang="sr-Cyrl-RS" sz="2200" dirty="0">
                <a:ea typeface="+mn-lt"/>
                <a:cs typeface="+mn-lt"/>
              </a:rPr>
              <a:t> </a:t>
            </a:r>
            <a:r>
              <a:rPr lang="en-US" sz="2200" dirty="0" err="1" smtClean="0">
                <a:ea typeface="+mn-lt"/>
                <a:cs typeface="+mn-lt"/>
              </a:rPr>
              <a:t>првенац</a:t>
            </a:r>
            <a:r>
              <a:rPr lang="sr-Cyrl-RS" sz="2200" dirty="0" smtClean="0">
                <a:ea typeface="+mn-lt"/>
                <a:cs typeface="+mn-lt"/>
              </a:rPr>
              <a:t>, </a:t>
            </a:r>
            <a:r>
              <a:rPr lang="en-US" sz="2200" dirty="0" err="1" smtClean="0">
                <a:ea typeface="+mn-lt"/>
                <a:cs typeface="+mn-lt"/>
              </a:rPr>
              <a:t>Јаковљев</a:t>
            </a:r>
            <a:r>
              <a:rPr lang="sr-Cyrl-RS" sz="2200" dirty="0">
                <a:ea typeface="+mn-lt"/>
                <a:cs typeface="+mn-lt"/>
              </a:rPr>
              <a:t> </a:t>
            </a:r>
            <a:r>
              <a:rPr lang="en-US" sz="2200" dirty="0" err="1" smtClean="0">
                <a:ea typeface="+mn-lt"/>
                <a:cs typeface="+mn-lt"/>
              </a:rPr>
              <a:t>близанац</a:t>
            </a:r>
            <a:r>
              <a:rPr lang="en-US" sz="2200" dirty="0" smtClean="0">
                <a:ea typeface="+mn-lt"/>
                <a:cs typeface="+mn-lt"/>
              </a:rPr>
              <a:t>,</a:t>
            </a:r>
            <a:r>
              <a:rPr lang="sr-Cyrl-RS" sz="2200" dirty="0" smtClean="0">
                <a:ea typeface="+mn-lt"/>
                <a:cs typeface="+mn-lt"/>
              </a:rPr>
              <a:t> </a:t>
            </a:r>
            <a:r>
              <a:rPr lang="en-US" sz="2200" dirty="0" err="1" smtClean="0">
                <a:ea typeface="+mn-lt"/>
                <a:cs typeface="+mn-lt"/>
              </a:rPr>
              <a:t>који</a:t>
            </a:r>
            <a:r>
              <a:rPr lang="en-US" sz="2200" dirty="0" smtClean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родио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држећи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за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његову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пету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Њиховом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оцу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Исаку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било</a:t>
            </a:r>
            <a:r>
              <a:rPr lang="en-US" sz="2200" dirty="0">
                <a:ea typeface="+mn-lt"/>
                <a:cs typeface="+mn-lt"/>
              </a:rPr>
              <a:t> 60 </a:t>
            </a:r>
            <a:r>
              <a:rPr lang="en-US" sz="2200" dirty="0" err="1">
                <a:ea typeface="+mn-lt"/>
                <a:cs typeface="+mn-lt"/>
              </a:rPr>
              <a:t>година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када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они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родили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Када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Исав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одрастао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постао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вешт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ловац</a:t>
            </a:r>
            <a:r>
              <a:rPr lang="en-US" sz="2200" dirty="0">
                <a:ea typeface="+mn-lt"/>
                <a:cs typeface="+mn-lt"/>
              </a:rPr>
              <a:t> и </a:t>
            </a:r>
            <a:r>
              <a:rPr lang="en-US" sz="2200" dirty="0" err="1">
                <a:ea typeface="+mn-lt"/>
                <a:cs typeface="+mn-lt"/>
              </a:rPr>
              <a:t>пољопривредник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док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његов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брат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Јаков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био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скроман</a:t>
            </a:r>
            <a:r>
              <a:rPr lang="en-US" sz="2200" dirty="0">
                <a:ea typeface="+mn-lt"/>
                <a:cs typeface="+mn-lt"/>
              </a:rPr>
              <a:t> и </a:t>
            </a:r>
            <a:r>
              <a:rPr lang="en-US" sz="2200" dirty="0" err="1">
                <a:ea typeface="+mn-lt"/>
                <a:cs typeface="+mn-lt"/>
              </a:rPr>
              <a:t>боравио</a:t>
            </a:r>
            <a:r>
              <a:rPr lang="en-US" sz="2200" dirty="0">
                <a:ea typeface="+mn-lt"/>
                <a:cs typeface="+mn-lt"/>
              </a:rPr>
              <a:t> у </a:t>
            </a:r>
            <a:r>
              <a:rPr lang="en-US" sz="2200" dirty="0" err="1">
                <a:ea typeface="+mn-lt"/>
                <a:cs typeface="+mn-lt"/>
              </a:rPr>
              <a:t>шаторима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Пошто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Исав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волео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дивљач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био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дражи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свом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оцу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док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Јаков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био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дражи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мајци</a:t>
            </a:r>
            <a:endParaRPr lang="en-US" sz="2200" dirty="0" err="1"/>
          </a:p>
        </p:txBody>
      </p:sp>
    </p:spTree>
    <p:extLst>
      <p:ext uri="{BB962C8B-B14F-4D97-AF65-F5344CB8AC3E}">
        <p14:creationId xmlns:p14="http://schemas.microsoft.com/office/powerpoint/2010/main" val="37846756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8">
            <a:extLst>
              <a:ext uri="{FF2B5EF4-FFF2-40B4-BE49-F238E27FC236}">
                <a16:creationId xmlns:a16="http://schemas.microsoft.com/office/drawing/2014/main" id="{52E7A7D0-55A3-415E-AE9F-B7C59E36EB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indoor, person, sitting, playing&#10;&#10;Description automatically generated">
            <a:extLst>
              <a:ext uri="{FF2B5EF4-FFF2-40B4-BE49-F238E27FC236}">
                <a16:creationId xmlns:a16="http://schemas.microsoft.com/office/drawing/2014/main" id="{62A3E0E4-61A7-4797-9CFC-ADECDA6A53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31" r="14428"/>
          <a:stretch/>
        </p:blipFill>
        <p:spPr>
          <a:xfrm>
            <a:off x="457200" y="601133"/>
            <a:ext cx="4048125" cy="5575828"/>
          </a:xfrm>
          <a:prstGeom prst="rect">
            <a:avLst/>
          </a:prstGeom>
        </p:spPr>
      </p:pic>
      <p:sp>
        <p:nvSpPr>
          <p:cNvPr id="17" name="Rectangle 20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22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AE91F-4D18-48E4-BAD8-1F3B10EF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216" y="3063684"/>
            <a:ext cx="6312034" cy="348811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1800" dirty="0" err="1">
                <a:ea typeface="+mn-lt"/>
                <a:cs typeface="+mn-lt"/>
              </a:rPr>
              <a:t>Исав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је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познат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по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томе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што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је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олако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погазио</a:t>
            </a:r>
            <a:r>
              <a:rPr lang="en-US" sz="1800" dirty="0">
                <a:ea typeface="+mn-lt"/>
                <a:cs typeface="+mn-lt"/>
              </a:rPr>
              <a:t> и </a:t>
            </a:r>
            <a:r>
              <a:rPr lang="en-US" sz="1800" dirty="0" err="1">
                <a:ea typeface="+mn-lt"/>
                <a:cs typeface="+mn-lt"/>
              </a:rPr>
              <a:t>уступио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своје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првенаштво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брату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Јакову</a:t>
            </a:r>
            <a:r>
              <a:rPr lang="en-US" sz="1800" dirty="0">
                <a:ea typeface="+mn-lt"/>
                <a:cs typeface="+mn-lt"/>
              </a:rPr>
              <a:t>. </a:t>
            </a:r>
            <a:r>
              <a:rPr lang="en-US" sz="1800" dirty="0" err="1">
                <a:ea typeface="+mn-lt"/>
                <a:cs typeface="+mn-lt"/>
              </a:rPr>
              <a:t>Наиме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dirty="0" err="1">
                <a:ea typeface="+mn-lt"/>
                <a:cs typeface="+mn-lt"/>
              </a:rPr>
              <a:t>једном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приликом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се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Исав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вратио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са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поља</a:t>
            </a:r>
            <a:r>
              <a:rPr lang="en-US" sz="1800" dirty="0">
                <a:ea typeface="+mn-lt"/>
                <a:cs typeface="+mn-lt"/>
              </a:rPr>
              <a:t>. </a:t>
            </a:r>
            <a:r>
              <a:rPr lang="en-US" sz="1800" dirty="0" err="1">
                <a:ea typeface="+mn-lt"/>
                <a:cs typeface="+mn-lt"/>
              </a:rPr>
              <a:t>Био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је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гладан</a:t>
            </a:r>
            <a:r>
              <a:rPr lang="en-US" sz="1800" dirty="0">
                <a:ea typeface="+mn-lt"/>
                <a:cs typeface="+mn-lt"/>
              </a:rPr>
              <a:t> и </a:t>
            </a:r>
            <a:r>
              <a:rPr lang="en-US" sz="1800" dirty="0" err="1">
                <a:ea typeface="+mn-lt"/>
                <a:cs typeface="+mn-lt"/>
              </a:rPr>
              <a:t>тражио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је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од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Јакова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да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му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да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црвеног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варива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да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поједе</a:t>
            </a:r>
            <a:r>
              <a:rPr lang="en-US" sz="1800" dirty="0">
                <a:ea typeface="+mn-lt"/>
                <a:cs typeface="+mn-lt"/>
              </a:rPr>
              <a:t>. </a:t>
            </a:r>
            <a:r>
              <a:rPr lang="en-US" sz="1800" dirty="0" err="1">
                <a:ea typeface="+mn-lt"/>
                <a:cs typeface="+mn-lt"/>
              </a:rPr>
              <a:t>Јаков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је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одговорио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да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ће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му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удовољити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ако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најпре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он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њему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уступи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своје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првенаштво</a:t>
            </a:r>
            <a:r>
              <a:rPr lang="en-US" sz="1800" dirty="0">
                <a:ea typeface="+mn-lt"/>
                <a:cs typeface="+mn-lt"/>
              </a:rPr>
              <a:t>. </a:t>
            </a:r>
            <a:r>
              <a:rPr lang="en-US" sz="1800" dirty="0" err="1">
                <a:ea typeface="+mn-lt"/>
                <a:cs typeface="+mn-lt"/>
              </a:rPr>
              <a:t>Исав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се</a:t>
            </a:r>
            <a:r>
              <a:rPr lang="en-US" sz="1800" dirty="0">
                <a:ea typeface="+mn-lt"/>
                <a:cs typeface="+mn-lt"/>
              </a:rPr>
              <a:t> с </a:t>
            </a:r>
            <a:r>
              <a:rPr lang="en-US" sz="1800" dirty="0" err="1">
                <a:ea typeface="+mn-lt"/>
                <a:cs typeface="+mn-lt"/>
              </a:rPr>
              <a:t>тим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сложио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dirty="0" err="1">
                <a:ea typeface="+mn-lt"/>
                <a:cs typeface="+mn-lt"/>
              </a:rPr>
              <a:t>али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Јаков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је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још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тражио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да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му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се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закуне</a:t>
            </a:r>
            <a:r>
              <a:rPr lang="en-US" sz="1800" dirty="0">
                <a:ea typeface="+mn-lt"/>
                <a:cs typeface="+mn-lt"/>
              </a:rPr>
              <a:t>, а </a:t>
            </a:r>
            <a:r>
              <a:rPr lang="en-US" sz="1800" dirty="0" err="1">
                <a:ea typeface="+mn-lt"/>
                <a:cs typeface="+mn-lt"/>
              </a:rPr>
              <a:t>када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му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се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Исав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заклео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добио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је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хлеба</a:t>
            </a:r>
            <a:r>
              <a:rPr lang="en-US" sz="1800" dirty="0">
                <a:ea typeface="+mn-lt"/>
                <a:cs typeface="+mn-lt"/>
              </a:rPr>
              <a:t> и </a:t>
            </a:r>
            <a:r>
              <a:rPr lang="en-US" sz="1800" dirty="0" err="1">
                <a:ea typeface="+mn-lt"/>
                <a:cs typeface="+mn-lt"/>
              </a:rPr>
              <a:t>супу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од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сочива</a:t>
            </a:r>
            <a:r>
              <a:rPr lang="en-US" sz="1800" dirty="0" smtClean="0">
                <a:ea typeface="+mn-lt"/>
                <a:cs typeface="+mn-lt"/>
              </a:rPr>
              <a:t>.</a:t>
            </a:r>
            <a:endParaRPr lang="sr-Cyrl-RS" sz="1800" dirty="0" smtClean="0">
              <a:ea typeface="+mn-lt"/>
              <a:cs typeface="+mn-lt"/>
            </a:endParaRPr>
          </a:p>
          <a:p>
            <a:pPr algn="just">
              <a:lnSpc>
                <a:spcPct val="100000"/>
              </a:lnSpc>
            </a:pPr>
            <a:endParaRPr lang="en-US" sz="1800" dirty="0"/>
          </a:p>
          <a:p>
            <a:pPr algn="just">
              <a:lnSpc>
                <a:spcPct val="100000"/>
              </a:lnSpc>
            </a:pPr>
            <a:r>
              <a:rPr lang="en-US" sz="1800" dirty="0" err="1">
                <a:ea typeface="+mn-lt"/>
                <a:cs typeface="+mn-lt"/>
              </a:rPr>
              <a:t>Према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Књизи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постања</a:t>
            </a:r>
            <a:r>
              <a:rPr lang="en-US" sz="1800" dirty="0">
                <a:ea typeface="+mn-lt"/>
                <a:cs typeface="+mn-lt"/>
              </a:rPr>
              <a:t> 27 </a:t>
            </a:r>
            <a:r>
              <a:rPr lang="en-US" sz="1800" dirty="0" err="1">
                <a:ea typeface="+mn-lt"/>
                <a:cs typeface="+mn-lt"/>
              </a:rPr>
              <a:t>Исак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је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остарио</a:t>
            </a:r>
            <a:r>
              <a:rPr lang="en-US" sz="1800" dirty="0">
                <a:ea typeface="+mn-lt"/>
                <a:cs typeface="+mn-lt"/>
              </a:rPr>
              <a:t> и </a:t>
            </a:r>
            <a:r>
              <a:rPr lang="en-US" sz="1800" dirty="0" err="1">
                <a:ea typeface="+mn-lt"/>
                <a:cs typeface="+mn-lt"/>
              </a:rPr>
              <a:t>ослепео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sz="1800" dirty="0"/>
          </a:p>
          <a:p>
            <a:pPr algn="just">
              <a:lnSpc>
                <a:spcPct val="100000"/>
              </a:lnSpc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8063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D894D-9A9E-41C3-8D04-AB52D157AA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1728" y="3644094"/>
            <a:ext cx="11090245" cy="18087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200" dirty="0" err="1">
                <a:ea typeface="+mn-lt"/>
                <a:cs typeface="+mn-lt"/>
              </a:rPr>
              <a:t>Одлучио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пре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смрти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Исаву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благослов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Међутим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благослов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добио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Јаков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уместо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Исава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јер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Исав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продао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Јакову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право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на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благослов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Звог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овога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Исав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наљутио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толико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хтео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убије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Јакова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Када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Ребека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чула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звала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Јакова</a:t>
            </a:r>
            <a:r>
              <a:rPr lang="en-US" sz="2200" dirty="0">
                <a:ea typeface="+mn-lt"/>
                <a:cs typeface="+mn-lt"/>
              </a:rPr>
              <a:t> и </a:t>
            </a:r>
            <a:r>
              <a:rPr lang="en-US" sz="2200" dirty="0" err="1">
                <a:ea typeface="+mn-lt"/>
                <a:cs typeface="+mn-lt"/>
              </a:rPr>
              <a:t>наредила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му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побегне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код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њеног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брата</a:t>
            </a:r>
            <a:r>
              <a:rPr lang="en-US" sz="2200" dirty="0">
                <a:ea typeface="+mn-lt"/>
                <a:cs typeface="+mn-lt"/>
              </a:rPr>
              <a:t> </a:t>
            </a:r>
            <a:r>
              <a:rPr lang="en-US" sz="2200" dirty="0" err="1">
                <a:ea typeface="+mn-lt"/>
                <a:cs typeface="+mn-lt"/>
              </a:rPr>
              <a:t>Лабана</a:t>
            </a:r>
            <a:r>
              <a:rPr lang="en-US" sz="2200" dirty="0">
                <a:ea typeface="+mn-lt"/>
                <a:cs typeface="+mn-lt"/>
              </a:rPr>
              <a:t> у </a:t>
            </a:r>
            <a:r>
              <a:rPr lang="en-US" sz="2200" dirty="0" err="1">
                <a:ea typeface="+mn-lt"/>
                <a:cs typeface="+mn-lt"/>
              </a:rPr>
              <a:t>Харан</a:t>
            </a:r>
            <a:r>
              <a:rPr lang="en-US" sz="2200" dirty="0">
                <a:ea typeface="+mn-lt"/>
                <a:cs typeface="+mn-lt"/>
              </a:rPr>
              <a:t>.</a:t>
            </a:r>
            <a:endParaRPr lang="en-US" sz="2200" dirty="0"/>
          </a:p>
        </p:txBody>
      </p:sp>
      <p:pic>
        <p:nvPicPr>
          <p:cNvPr id="5" name="Picture 5" descr="A picture containing person, standing, photo, wearing&#10;&#10;Description automatically generated">
            <a:extLst>
              <a:ext uri="{FF2B5EF4-FFF2-40B4-BE49-F238E27FC236}">
                <a16:creationId xmlns:a16="http://schemas.microsoft.com/office/drawing/2014/main" id="{16D0B05B-D29D-4EFF-94CC-557259025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123" y="1107200"/>
            <a:ext cx="4739965" cy="194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9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1C4E306-BC28-4A7B-871B-1926F6FA6E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C3ECC9B4-989C-4F71-A6BC-DEBC1D9FD0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452322" cy="6858000"/>
          </a:xfrm>
          <a:custGeom>
            <a:avLst/>
            <a:gdLst>
              <a:gd name="connsiteX0" fmla="*/ 0 w 8452322"/>
              <a:gd name="connsiteY0" fmla="*/ 0 h 6858000"/>
              <a:gd name="connsiteX1" fmla="*/ 7447992 w 8452322"/>
              <a:gd name="connsiteY1" fmla="*/ 0 h 6858000"/>
              <a:gd name="connsiteX2" fmla="*/ 7501089 w 8452322"/>
              <a:gd name="connsiteY2" fmla="*/ 79009 h 6858000"/>
              <a:gd name="connsiteX3" fmla="*/ 8452322 w 8452322"/>
              <a:gd name="connsiteY3" fmla="*/ 3429001 h 6858000"/>
              <a:gd name="connsiteX4" fmla="*/ 7501089 w 8452322"/>
              <a:gd name="connsiteY4" fmla="*/ 6778993 h 6858000"/>
              <a:gd name="connsiteX5" fmla="*/ 7447994 w 8452322"/>
              <a:gd name="connsiteY5" fmla="*/ 6858000 h 6858000"/>
              <a:gd name="connsiteX6" fmla="*/ 0 w 845232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2322" h="6858000">
                <a:moveTo>
                  <a:pt x="0" y="0"/>
                </a:moveTo>
                <a:lnTo>
                  <a:pt x="7447992" y="0"/>
                </a:lnTo>
                <a:lnTo>
                  <a:pt x="7501089" y="79009"/>
                </a:lnTo>
                <a:cubicBezTo>
                  <a:pt x="8098524" y="1013167"/>
                  <a:pt x="8452322" y="2172770"/>
                  <a:pt x="8452322" y="3429001"/>
                </a:cubicBezTo>
                <a:cubicBezTo>
                  <a:pt x="8452322" y="4685233"/>
                  <a:pt x="8098524" y="5844836"/>
                  <a:pt x="7501089" y="6778993"/>
                </a:cubicBezTo>
                <a:lnTo>
                  <a:pt x="744799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7948E8DE-A931-4EF0-BE1D-F102747409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443572" cy="6858000"/>
          </a:xfrm>
          <a:custGeom>
            <a:avLst/>
            <a:gdLst>
              <a:gd name="connsiteX0" fmla="*/ 0 w 8443572"/>
              <a:gd name="connsiteY0" fmla="*/ 0 h 6858000"/>
              <a:gd name="connsiteX1" fmla="*/ 7439242 w 8443572"/>
              <a:gd name="connsiteY1" fmla="*/ 0 h 6858000"/>
              <a:gd name="connsiteX2" fmla="*/ 7492339 w 8443572"/>
              <a:gd name="connsiteY2" fmla="*/ 79009 h 6858000"/>
              <a:gd name="connsiteX3" fmla="*/ 8443572 w 8443572"/>
              <a:gd name="connsiteY3" fmla="*/ 3429001 h 6858000"/>
              <a:gd name="connsiteX4" fmla="*/ 7492339 w 8443572"/>
              <a:gd name="connsiteY4" fmla="*/ 6778993 h 6858000"/>
              <a:gd name="connsiteX5" fmla="*/ 7439244 w 8443572"/>
              <a:gd name="connsiteY5" fmla="*/ 6858000 h 6858000"/>
              <a:gd name="connsiteX6" fmla="*/ 0 w 844357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43572" h="6858000">
                <a:moveTo>
                  <a:pt x="0" y="0"/>
                </a:moveTo>
                <a:lnTo>
                  <a:pt x="7439242" y="0"/>
                </a:lnTo>
                <a:lnTo>
                  <a:pt x="7492339" y="79009"/>
                </a:lnTo>
                <a:cubicBezTo>
                  <a:pt x="8089774" y="1013167"/>
                  <a:pt x="8443572" y="2172770"/>
                  <a:pt x="8443572" y="3429001"/>
                </a:cubicBezTo>
                <a:cubicBezTo>
                  <a:pt x="8443572" y="4685233"/>
                  <a:pt x="8089774" y="5844836"/>
                  <a:pt x="7492339" y="6778993"/>
                </a:cubicBezTo>
                <a:lnTo>
                  <a:pt x="743924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52528-3AA9-46AF-AD35-DCA859A6B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6893" y="1238250"/>
            <a:ext cx="7003107" cy="4381500"/>
          </a:xfrm>
        </p:spPr>
        <p:txBody>
          <a:bodyPr anchor="ctr">
            <a:normAutofit/>
          </a:bodyPr>
          <a:lstStyle/>
          <a:p>
            <a:endParaRPr lang="en-US" sz="7200" b="0"/>
          </a:p>
          <a:p>
            <a:endParaRPr lang="en-US" sz="72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C73A38-C973-4059-8B43-88D233A9E5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950" y="968762"/>
            <a:ext cx="11325137" cy="2705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200" dirty="0" err="1">
                <a:ea typeface="+mn-lt"/>
                <a:cs typeface="+mn-lt"/>
              </a:rPr>
              <a:t>До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њиховог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следећег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сусрета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прошло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много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година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Када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видели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Исав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му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потрчао</a:t>
            </a:r>
            <a:r>
              <a:rPr lang="en-US" sz="2200" dirty="0">
                <a:ea typeface="+mn-lt"/>
                <a:cs typeface="+mn-lt"/>
              </a:rPr>
              <a:t> у </a:t>
            </a:r>
            <a:r>
              <a:rPr lang="en-US" sz="2200" dirty="0" err="1">
                <a:ea typeface="+mn-lt"/>
                <a:cs typeface="+mn-lt"/>
              </a:rPr>
              <a:t>сусрет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загрлио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га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пољубио</a:t>
            </a:r>
            <a:r>
              <a:rPr lang="en-US" sz="2200" dirty="0">
                <a:ea typeface="+mn-lt"/>
                <a:cs typeface="+mn-lt"/>
              </a:rPr>
              <a:t> и </a:t>
            </a:r>
            <a:r>
              <a:rPr lang="en-US" sz="2200" dirty="0" err="1">
                <a:ea typeface="+mn-lt"/>
                <a:cs typeface="+mn-lt"/>
              </a:rPr>
              <a:t>пао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му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око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врата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Помиривши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се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Исав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запутио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назад</a:t>
            </a:r>
            <a:r>
              <a:rPr lang="en-US" sz="2200" dirty="0">
                <a:ea typeface="+mn-lt"/>
                <a:cs typeface="+mn-lt"/>
              </a:rPr>
              <a:t> у </a:t>
            </a:r>
            <a:r>
              <a:rPr lang="en-US" sz="2200" dirty="0" err="1">
                <a:ea typeface="+mn-lt"/>
                <a:cs typeface="+mn-lt"/>
              </a:rPr>
              <a:t>Сеир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док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Јаков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настанио</a:t>
            </a:r>
            <a:r>
              <a:rPr lang="en-US" sz="2200" dirty="0">
                <a:ea typeface="+mn-lt"/>
                <a:cs typeface="+mn-lt"/>
              </a:rPr>
              <a:t> у </a:t>
            </a:r>
            <a:r>
              <a:rPr lang="en-US" sz="2200" dirty="0" err="1">
                <a:ea typeface="+mn-lt"/>
                <a:cs typeface="+mn-lt"/>
              </a:rPr>
              <a:t>Сихему</a:t>
            </a:r>
            <a:r>
              <a:rPr lang="en-US" sz="2200" dirty="0">
                <a:ea typeface="+mn-lt"/>
                <a:cs typeface="+mn-lt"/>
              </a:rPr>
              <a:t>, у </a:t>
            </a:r>
            <a:r>
              <a:rPr lang="en-US" sz="2200" dirty="0" err="1">
                <a:ea typeface="+mn-lt"/>
                <a:cs typeface="+mn-lt"/>
              </a:rPr>
              <a:t>земљи</a:t>
            </a:r>
            <a:r>
              <a:rPr lang="en-US" sz="2200" dirty="0">
                <a:ea typeface="+mn-lt"/>
                <a:cs typeface="+mn-lt"/>
              </a:rPr>
              <a:t> </a:t>
            </a:r>
            <a:r>
              <a:rPr lang="en-US" sz="2200" dirty="0" err="1">
                <a:ea typeface="+mn-lt"/>
                <a:cs typeface="+mn-lt"/>
              </a:rPr>
              <a:t>хананској</a:t>
            </a:r>
            <a:r>
              <a:rPr lang="en-US" sz="2200" dirty="0">
                <a:ea typeface="+mn-lt"/>
                <a:cs typeface="+mn-lt"/>
              </a:rPr>
              <a:t>.</a:t>
            </a:r>
            <a:endParaRPr lang="en-US" sz="2200" dirty="0"/>
          </a:p>
          <a:p>
            <a:pPr algn="just">
              <a:lnSpc>
                <a:spcPct val="100000"/>
              </a:lnSpc>
            </a:pPr>
            <a:r>
              <a:rPr lang="en-US" sz="2200" dirty="0">
                <a:ea typeface="+mn-lt"/>
                <a:cs typeface="+mn-lt"/>
              </a:rPr>
              <a:t>У Библији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записано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Исав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имао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три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жене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отац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пет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синова</a:t>
            </a:r>
            <a:r>
              <a:rPr lang="en-US" sz="2200" dirty="0">
                <a:ea typeface="+mn-lt"/>
                <a:cs typeface="+mn-lt"/>
              </a:rPr>
              <a:t> и </a:t>
            </a:r>
            <a:r>
              <a:rPr lang="en-US" sz="2200" dirty="0" err="1">
                <a:ea typeface="+mn-lt"/>
                <a:cs typeface="+mn-lt"/>
              </a:rPr>
              <a:t>праотац</a:t>
            </a:r>
            <a:r>
              <a:rPr lang="en-US" sz="2200" dirty="0">
                <a:ea typeface="+mn-lt"/>
                <a:cs typeface="+mn-lt"/>
              </a:rPr>
              <a:t> </a:t>
            </a:r>
            <a:r>
              <a:rPr lang="en-US" sz="2200" dirty="0" err="1">
                <a:ea typeface="+mn-lt"/>
                <a:cs typeface="+mn-lt"/>
              </a:rPr>
              <a:t>Едомаца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народа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који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постао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непријатељ</a:t>
            </a:r>
            <a:r>
              <a:rPr lang="en-US" sz="2200" dirty="0">
                <a:ea typeface="+mn-lt"/>
                <a:cs typeface="+mn-lt"/>
              </a:rPr>
              <a:t> </a:t>
            </a:r>
            <a:r>
              <a:rPr lang="en-US" sz="2200" dirty="0" err="1">
                <a:ea typeface="+mn-lt"/>
                <a:cs typeface="+mn-lt"/>
              </a:rPr>
              <a:t>Израелу</a:t>
            </a:r>
            <a:r>
              <a:rPr lang="en-US" sz="2200" dirty="0">
                <a:ea typeface="+mn-lt"/>
                <a:cs typeface="+mn-lt"/>
              </a:rPr>
              <a:t>. </a:t>
            </a:r>
            <a:r>
              <a:rPr lang="en-US" sz="2200" dirty="0" err="1">
                <a:ea typeface="+mn-lt"/>
                <a:cs typeface="+mn-lt"/>
              </a:rPr>
              <a:t>Његова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смрт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није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описана</a:t>
            </a:r>
            <a:r>
              <a:rPr lang="en-US" sz="2200" dirty="0">
                <a:ea typeface="+mn-lt"/>
                <a:cs typeface="+mn-lt"/>
              </a:rPr>
              <a:t> у </a:t>
            </a:r>
            <a:r>
              <a:rPr lang="en-US" sz="2200" dirty="0" err="1">
                <a:ea typeface="+mn-lt"/>
                <a:cs typeface="+mn-lt"/>
              </a:rPr>
              <a:t>Библији</a:t>
            </a:r>
            <a:r>
              <a:rPr lang="en-US" sz="2200" dirty="0" smtClean="0">
                <a:ea typeface="+mn-lt"/>
                <a:cs typeface="+mn-lt"/>
              </a:rPr>
              <a:t>.</a:t>
            </a:r>
            <a:endParaRPr lang="en-US" sz="2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E4BB4F-99AB-4C4E-A763-C5AC5273DF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27916"/>
            <a:ext cx="12801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A person sitting on a horse&#10;&#10;Description automatically generated">
            <a:extLst>
              <a:ext uri="{FF2B5EF4-FFF2-40B4-BE49-F238E27FC236}">
                <a16:creationId xmlns:a16="http://schemas.microsoft.com/office/drawing/2014/main" id="{698B13CC-FB87-4902-B5EA-6F0AD7D8A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644" y="4277831"/>
            <a:ext cx="3031273" cy="153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1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63500" sx="102000" sy="102000" algn="ctr" rotWithShape="0">
              <a:schemeClr val="bg1">
                <a:lumMod val="8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9C45F024-2468-4D8A-9E11-BB2B1E0A3B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BA46E8-B0AA-48BB-9461-D011F4D0CA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986713"/>
            <a:ext cx="9144000" cy="276402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sr-Cyrl-RS" sz="7200" dirty="0" smtClean="0"/>
              <a:t>КРАЈ</a:t>
            </a: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sr-Cyrl-RS" sz="7200" dirty="0" smtClean="0"/>
              <a:t>Хвала на пажњи</a:t>
            </a:r>
            <a:endParaRPr lang="en-US" sz="7200" dirty="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3D59E5-9CFC-4152-9136-5A572E57A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499" y="3653651"/>
            <a:ext cx="5562367" cy="28562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AE82DE-DD5D-4C7F-ADA1-670661C79247}"/>
              </a:ext>
            </a:extLst>
          </p:cNvPr>
          <p:cNvSpPr txBox="1"/>
          <p:nvPr/>
        </p:nvSpPr>
        <p:spPr>
          <a:xfrm>
            <a:off x="8800051" y="6314597"/>
            <a:ext cx="3168163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r-Cyrl-RS" dirty="0" smtClean="0">
                <a:solidFill>
                  <a:schemeClr val="tx1"/>
                </a:solidFill>
              </a:rPr>
              <a:t>Василије Блитва </a:t>
            </a:r>
            <a:r>
              <a:rPr lang="en-US" dirty="0" smtClean="0">
                <a:solidFill>
                  <a:schemeClr val="tx1"/>
                </a:solidFill>
              </a:rPr>
              <a:t>V3 </a:t>
            </a:r>
            <a:r>
              <a:rPr lang="en-US" i="1" dirty="0">
                <a:solidFill>
                  <a:schemeClr val="tx1"/>
                </a:solidFill>
              </a:rPr>
              <a:t>online</a:t>
            </a:r>
          </a:p>
        </p:txBody>
      </p:sp>
    </p:spTree>
    <p:extLst>
      <p:ext uri="{BB962C8B-B14F-4D97-AF65-F5344CB8AC3E}">
        <p14:creationId xmlns:p14="http://schemas.microsoft.com/office/powerpoint/2010/main" val="2493362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748</Words>
  <Application>Microsoft Office PowerPoint</Application>
  <PresentationFormat>Widescreen</PresentationFormat>
  <Paragraphs>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Neue Haas Grotesk Text Pro</vt:lpstr>
      <vt:lpstr>Verdana</vt:lpstr>
      <vt:lpstr>AccentBoxVTI</vt:lpstr>
      <vt:lpstr>PowerPoint Presentation</vt:lpstr>
      <vt:lpstr>Јаков</vt:lpstr>
      <vt:lpstr>PowerPoint Presentation</vt:lpstr>
      <vt:lpstr>PowerPoint Presentation</vt:lpstr>
      <vt:lpstr>PowerPoint Presentation</vt:lpstr>
      <vt:lpstr>Исав</vt:lpstr>
      <vt:lpstr>PowerPoint Presentation</vt:lpstr>
      <vt:lpstr>PowerPoint Presentation</vt:lpstr>
      <vt:lpstr> </vt:lpstr>
      <vt:lpstr>КРАЈ  Хвала на пажњи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Olivera Blitva</dc:creator>
  <cp:keywords>Klasifikacija: Без ограничења/Unrestricted</cp:keywords>
  <cp:lastModifiedBy>Olivera Blitva</cp:lastModifiedBy>
  <cp:revision>161</cp:revision>
  <dcterms:created xsi:type="dcterms:W3CDTF">2020-12-08T12:33:02Z</dcterms:created>
  <dcterms:modified xsi:type="dcterms:W3CDTF">2020-12-08T14:03:16Z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798f35f0-9df0-4bb7-aeae-f8c204e5888b</vt:lpwstr>
  </property>
  <property fmtid="{D5CDD505-2E9C-101B-9397-08002B2CF9AE}" pid="3" name="Klasifikacija">
    <vt:lpwstr>Bez-ogranicenja-Unrestricted</vt:lpwstr>
  </property>
</Properties>
</file>