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DD092-D712-4BEB-A3F5-F4544218C79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92851-0865-46BC-87FD-DE03A3909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46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92851-0865-46BC-87FD-DE03A3909D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7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3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7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35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08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3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3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3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5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8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BB488-1AD0-40A3-AF7D-D2A57722713B}" type="datetimeFigureOut">
              <a:rPr lang="en-US" smtClean="0"/>
              <a:t>12/5/2020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52AF4-9967-49DC-AFAF-3C1F95961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7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285" y="404664"/>
            <a:ext cx="7772400" cy="1470025"/>
          </a:xfrm>
        </p:spPr>
        <p:txBody>
          <a:bodyPr/>
          <a:lstStyle/>
          <a:p>
            <a:r>
              <a:rPr lang="sr-Cyrl-RS" dirty="0" smtClean="0"/>
              <a:t>Ђорђе Петровић- Карађорђе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6040" y="6345979"/>
            <a:ext cx="2264296" cy="481608"/>
          </a:xfrm>
        </p:spPr>
        <p:txBody>
          <a:bodyPr>
            <a:normAutofit fontScale="70000" lnSpcReduction="20000"/>
          </a:bodyPr>
          <a:lstStyle/>
          <a:p>
            <a:r>
              <a:rPr lang="sr-Cyrl-RS" dirty="0" smtClean="0">
                <a:solidFill>
                  <a:schemeClr val="tx1"/>
                </a:solidFill>
              </a:rPr>
              <a:t>Елена Јовић </a:t>
            </a:r>
            <a:r>
              <a:rPr lang="sr-Latn-RS" dirty="0" smtClean="0">
                <a:solidFill>
                  <a:schemeClr val="tx1"/>
                </a:solidFill>
              </a:rPr>
              <a:t>VII7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12954"/>
            <a:ext cx="3816424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4688" y="1484784"/>
            <a:ext cx="1738536" cy="6529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Ђорђе Петровић -познат као Карађорђе и Црни Ђорђе, је био вођа Првог српског устанка и родоначелник династије Карађорђевића.</a:t>
            </a:r>
          </a:p>
          <a:p>
            <a:r>
              <a:rPr lang="ru-RU" sz="2400" dirty="0" smtClean="0"/>
              <a:t> Рођен је највероватније 16. новембра 1768. године у Вишевцу у Османском царству на Ђурђиц, од оца Петра и мајке Марице.</a:t>
            </a:r>
          </a:p>
          <a:p>
            <a:r>
              <a:rPr lang="ru-RU" sz="2400" dirty="0" smtClean="0"/>
              <a:t>Имао је два сина, Алексу и Александра.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73016"/>
            <a:ext cx="3456384" cy="23488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55576" y="6146395"/>
            <a:ext cx="1656184" cy="2880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Село-Вишевац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86" y="2621376"/>
            <a:ext cx="2619375" cy="349567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009363" y="6261823"/>
            <a:ext cx="2987419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Споменик Ђорђа Петровића у Вишевцу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2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2420872" y="5373216"/>
            <a:ext cx="45719" cy="323549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97666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Учествовао је у Аустријско-турском рату у аустријској војсци као фрајкор. После рата, бавио се сточарством и трговином стоке. Пошто је избегао Сечу кнезова, изабран је за вођу </a:t>
            </a:r>
            <a:r>
              <a:rPr lang="ru-RU" sz="2400" b="1" dirty="0" smtClean="0"/>
              <a:t>Првог српског устанка</a:t>
            </a:r>
            <a:r>
              <a:rPr lang="ru-RU" sz="2400" dirty="0" smtClean="0"/>
              <a:t>. 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Командовао је устаничком војском током </a:t>
            </a:r>
            <a:r>
              <a:rPr lang="ru-RU" sz="2400" b="1" dirty="0" smtClean="0"/>
              <a:t>битке на Мишару </a:t>
            </a:r>
            <a:r>
              <a:rPr lang="ru-RU" sz="2400" dirty="0" smtClean="0"/>
              <a:t>и </a:t>
            </a:r>
            <a:r>
              <a:rPr lang="ru-RU" sz="2400" b="1" dirty="0" smtClean="0"/>
              <a:t>опсаде Београда 1806</a:t>
            </a:r>
            <a:r>
              <a:rPr lang="ru-RU" sz="2400" dirty="0" smtClean="0"/>
              <a:t>. године.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2856"/>
            <a:ext cx="2895798" cy="1990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53136"/>
            <a:ext cx="2619973" cy="1999894"/>
          </a:xfrm>
          <a:prstGeom prst="rect">
            <a:avLst/>
          </a:prstGeom>
        </p:spPr>
      </p:pic>
      <p:sp>
        <p:nvSpPr>
          <p:cNvPr id="12" name="Curved Left Arrow 11"/>
          <p:cNvSpPr/>
          <p:nvPr/>
        </p:nvSpPr>
        <p:spPr>
          <a:xfrm>
            <a:off x="3491880" y="1988840"/>
            <a:ext cx="360040" cy="9361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92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619672" y="6165304"/>
            <a:ext cx="3240360" cy="3927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Његов споменик у Тополи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856237"/>
            <a:ext cx="3819525" cy="41044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908720"/>
          </a:xfrm>
        </p:spPr>
        <p:txBody>
          <a:bodyPr/>
          <a:lstStyle/>
          <a:p>
            <a:r>
              <a:rPr lang="sr-Cyrl-RS" dirty="0" smtClean="0"/>
              <a:t>Порекло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Убрзо </a:t>
            </a:r>
            <a:r>
              <a:rPr lang="ru-RU" sz="2400" dirty="0"/>
              <a:t>по селидби родитеља из Пештера, Ђорђе је рођен у </a:t>
            </a:r>
            <a:r>
              <a:rPr lang="ru-RU" sz="2400" dirty="0" smtClean="0"/>
              <a:t>у </a:t>
            </a:r>
            <a:r>
              <a:rPr lang="ru-RU" sz="2400" dirty="0"/>
              <a:t>Крагујевачком окружју, али је одрастао у оближњој Тополи. </a:t>
            </a:r>
            <a:endParaRPr lang="en-US" sz="24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Мајка </a:t>
            </a:r>
            <a:r>
              <a:rPr lang="ru-RU" sz="2400" b="1" dirty="0">
                <a:solidFill>
                  <a:srgbClr val="FF0000"/>
                </a:solidFill>
              </a:rPr>
              <a:t>Марица Живковић </a:t>
            </a:r>
            <a:r>
              <a:rPr lang="ru-RU" sz="2400" dirty="0"/>
              <a:t>родом из </a:t>
            </a:r>
            <a:r>
              <a:rPr lang="ru-RU" sz="2400" dirty="0" smtClean="0"/>
              <a:t>била </a:t>
            </a:r>
            <a:r>
              <a:rPr lang="ru-RU" sz="2400" dirty="0"/>
              <a:t>је способна и отресита жена коју су због „мушког карактера” звали „Марица Катана</a:t>
            </a:r>
            <a:r>
              <a:rPr lang="ru-RU" sz="2400" dirty="0" smtClean="0"/>
              <a:t>”. </a:t>
            </a:r>
            <a:endParaRPr lang="en-US" sz="2400" dirty="0" smtClean="0"/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Његов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отац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Петроније </a:t>
            </a:r>
            <a:r>
              <a:rPr lang="ru-RU" sz="2400" dirty="0"/>
              <a:t>због несналажења и сиромаштва (био је толико сиромашан да није могао да плаћа порез па би остали становници села у којем је живео морали да преузму ову обавезу уместо </a:t>
            </a:r>
            <a:r>
              <a:rPr lang="ru-RU" sz="2400" dirty="0" smtClean="0"/>
              <a:t>њега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040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780928"/>
            <a:ext cx="2540000" cy="40770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16475"/>
            <a:ext cx="1905000" cy="35980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Физички опис и карактер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00600"/>
          </a:xfrm>
        </p:spPr>
        <p:txBody>
          <a:bodyPr>
            <a:normAutofit/>
          </a:bodyPr>
          <a:lstStyle/>
          <a:p>
            <a:r>
              <a:rPr lang="ru-RU" sz="2400" dirty="0"/>
              <a:t>Ђорђе Петровић Карађорђе био је изразито висок човек, тамне косе и тамније пути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r>
              <a:rPr lang="ru-RU" sz="2400" dirty="0"/>
              <a:t> Вук Караџић наводи да је имао велики нос по коме га је било лако </a:t>
            </a:r>
            <a:r>
              <a:rPr lang="ru-RU" sz="2400" dirty="0" smtClean="0"/>
              <a:t>препознати</a:t>
            </a:r>
            <a:r>
              <a:rPr lang="en-US" sz="2400" dirty="0" smtClean="0"/>
              <a:t>,</a:t>
            </a:r>
            <a:r>
              <a:rPr lang="ru-RU" sz="2400" dirty="0" smtClean="0"/>
              <a:t>такође </a:t>
            </a:r>
            <a:r>
              <a:rPr lang="ru-RU" sz="2400" dirty="0"/>
              <a:t>наводи да је српски вожд имао висок, пискутав и баршунаст глас, који је врло вероватно уништио конзумацијом ракије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867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16" y="3553083"/>
            <a:ext cx="2362429" cy="333574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355976" y="5040937"/>
            <a:ext cx="2041973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Јелена Јовановић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Женидба Ђорђа Петровића-Карађорђа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400600"/>
          </a:xfrm>
        </p:spPr>
        <p:txBody>
          <a:bodyPr>
            <a:normAutofit/>
          </a:bodyPr>
          <a:lstStyle/>
          <a:p>
            <a:r>
              <a:rPr lang="ru-RU" sz="2400" dirty="0"/>
              <a:t>Деветнаестогодишњи Ђорђе Петровић се 1785/1786. године жени </a:t>
            </a:r>
            <a:r>
              <a:rPr lang="ru-RU" sz="2400" u="sng" dirty="0"/>
              <a:t>Јеленом Јовановић</a:t>
            </a:r>
            <a:r>
              <a:rPr lang="ru-RU" sz="2400" dirty="0"/>
              <a:t> сиротом девојком, родом из села Маслошева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Према неким изворима, Јеленини родитељи су били имућнији и нису дали своју кћер, али ју је Ђорђе отео и учинио својом женом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После женидбе није дуго остао у Србији, јер је </a:t>
            </a:r>
            <a:r>
              <a:rPr lang="ru-RU" sz="2400" dirty="0">
                <a:solidFill>
                  <a:schemeClr val="bg1"/>
                </a:solidFill>
              </a:rPr>
              <a:t>наводно убио </a:t>
            </a:r>
            <a:r>
              <a:rPr lang="ru-RU" sz="2400" dirty="0"/>
              <a:t>Турчина.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139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933056"/>
            <a:ext cx="2186608" cy="30298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088"/>
            <a:ext cx="8229600" cy="99898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Аустро-турски рат и долазак у Србију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832648"/>
          </a:xfrm>
        </p:spPr>
        <p:txBody>
          <a:bodyPr>
            <a:normAutofit/>
          </a:bodyPr>
          <a:lstStyle/>
          <a:p>
            <a:r>
              <a:rPr lang="ru-RU" sz="2400" dirty="0"/>
              <a:t>На почетку Аустријско-турског рата, 1788. године</a:t>
            </a:r>
            <a:r>
              <a:rPr lang="ru-RU" sz="2400" dirty="0" smtClean="0"/>
              <a:t>,, </a:t>
            </a:r>
            <a:r>
              <a:rPr lang="ru-RU" sz="2400" dirty="0"/>
              <a:t>Карађорђе почиње да ратује на страни Аустрије против </a:t>
            </a:r>
            <a:r>
              <a:rPr lang="ru-RU" sz="2400" dirty="0" smtClean="0"/>
              <a:t>Турака.</a:t>
            </a:r>
          </a:p>
          <a:p>
            <a:r>
              <a:rPr lang="ru-RU" sz="2400" dirty="0"/>
              <a:t>За исказану храброст добио је </a:t>
            </a:r>
            <a:r>
              <a:rPr lang="ru-RU" sz="2400" b="1" dirty="0"/>
              <a:t>Златну медаљу </a:t>
            </a:r>
            <a:r>
              <a:rPr lang="ru-RU" sz="2400" dirty="0"/>
              <a:t>и подофицирски чин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Средином 1791. закључује се </a:t>
            </a:r>
            <a:r>
              <a:rPr lang="ru-RU" sz="2400" b="1" dirty="0">
                <a:solidFill>
                  <a:srgbClr val="00B050"/>
                </a:solidFill>
              </a:rPr>
              <a:t>Свиштовски мир</a:t>
            </a:r>
            <a:r>
              <a:rPr lang="ru-RU" sz="2400" dirty="0"/>
              <a:t>, Карађорђе добија унапређење и медаљу за храброст. Са породицом 1791. године прелази у Тополу, где је и раније живео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Почео је да се бави трговином стоке, тргујући преко границе са Хабзбуршком монархијом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9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184" y="3939034"/>
            <a:ext cx="3175000" cy="212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sr-Cyrl-RS" dirty="0" smtClean="0"/>
              <a:t>Убиство Карађорђа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txBody>
          <a:bodyPr>
            <a:normAutofit/>
          </a:bodyPr>
          <a:lstStyle/>
          <a:p>
            <a:r>
              <a:rPr lang="ru-RU" sz="2400" dirty="0"/>
              <a:t>Убиство Карађорђа </a:t>
            </a:r>
            <a:r>
              <a:rPr lang="ru-RU" sz="2400" dirty="0" smtClean="0"/>
              <a:t>се </a:t>
            </a:r>
            <a:r>
              <a:rPr lang="ru-RU" sz="2400" dirty="0"/>
              <a:t>десило у ноћи између 25. и 26. јула 1817. године у селу Радовању, код Велике </a:t>
            </a:r>
            <a:r>
              <a:rPr lang="ru-RU" sz="2400" dirty="0" smtClean="0"/>
              <a:t>Плане</a:t>
            </a:r>
            <a:r>
              <a:rPr lang="ru-RU" sz="2400" dirty="0"/>
              <a:t> </a:t>
            </a:r>
            <a:r>
              <a:rPr lang="ru-RU" sz="2400" dirty="0" smtClean="0"/>
              <a:t>по наредби </a:t>
            </a:r>
            <a:r>
              <a:rPr lang="ru-RU" sz="2400" b="1" dirty="0" smtClean="0"/>
              <a:t>Милоша Обреновића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 Организатор убиства је био </a:t>
            </a:r>
            <a:r>
              <a:rPr lang="ru-RU" sz="2400" dirty="0">
                <a:solidFill>
                  <a:srgbClr val="0070C0"/>
                </a:solidFill>
              </a:rPr>
              <a:t>Вујица Вулићевић</a:t>
            </a:r>
            <a:r>
              <a:rPr lang="ru-RU" sz="2400" dirty="0"/>
              <a:t>, Карађорђев </a:t>
            </a:r>
            <a:r>
              <a:rPr lang="ru-RU" sz="2400" dirty="0" smtClean="0"/>
              <a:t>кум,а </a:t>
            </a:r>
            <a:r>
              <a:rPr lang="ru-RU" sz="2400" dirty="0"/>
              <a:t>извршилац лично </a:t>
            </a:r>
            <a:r>
              <a:rPr lang="ru-RU" sz="2400" dirty="0">
                <a:solidFill>
                  <a:srgbClr val="FF0000"/>
                </a:solidFill>
              </a:rPr>
              <a:t>Новица </a:t>
            </a:r>
            <a:r>
              <a:rPr lang="ru-RU" sz="2400" dirty="0" smtClean="0">
                <a:solidFill>
                  <a:srgbClr val="FF0000"/>
                </a:solidFill>
              </a:rPr>
              <a:t>Новаковић</a:t>
            </a:r>
          </a:p>
          <a:p>
            <a:r>
              <a:rPr lang="ru-RU" sz="2400" dirty="0" smtClean="0"/>
              <a:t>Милош </a:t>
            </a:r>
            <a:r>
              <a:rPr lang="ru-RU" sz="2400" dirty="0"/>
              <a:t>је наредио да се Карађорђева глава препарира и пошаље султану у Истанбул</a:t>
            </a:r>
            <a:r>
              <a:rPr lang="ru-RU" sz="2400" dirty="0" smtClean="0"/>
              <a:t>.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0" y="6075781"/>
            <a:ext cx="3053544" cy="592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Место где је Карађорђе био сахрањен посла убиства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589" y="3717032"/>
            <a:ext cx="4059791" cy="256490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045799" y="5531538"/>
            <a:ext cx="1968729" cy="4473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Карађоршев гроб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544" y="4005064"/>
            <a:ext cx="1960984" cy="135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Хвала на пажњи!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53" y="1600200"/>
            <a:ext cx="4530493" cy="4525963"/>
          </a:xfrm>
        </p:spPr>
      </p:pic>
    </p:spTree>
    <p:extLst>
      <p:ext uri="{BB962C8B-B14F-4D97-AF65-F5344CB8AC3E}">
        <p14:creationId xmlns:p14="http://schemas.microsoft.com/office/powerpoint/2010/main" val="313785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476</Words>
  <Application>Microsoft Office PowerPoint</Application>
  <PresentationFormat>On-screen Show (4:3)</PresentationFormat>
  <Paragraphs>40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Ђорђе Петровић- Карађорђе</vt:lpstr>
      <vt:lpstr>PowerPoint Presentation</vt:lpstr>
      <vt:lpstr>PowerPoint Presentation</vt:lpstr>
      <vt:lpstr>Порекло</vt:lpstr>
      <vt:lpstr>Физички опис и карактер</vt:lpstr>
      <vt:lpstr>Женидба Ђорђа Петровића-Карађорђа</vt:lpstr>
      <vt:lpstr>Аустро-турски рат и долазак у Србију</vt:lpstr>
      <vt:lpstr>Убиство Карађорђа</vt:lpstr>
      <vt:lpstr>Хвала на пажњи!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Ђорђе Петровић- Карађорђе</dc:title>
  <dc:creator>pc</dc:creator>
  <cp:lastModifiedBy>pc</cp:lastModifiedBy>
  <cp:revision>14</cp:revision>
  <dcterms:created xsi:type="dcterms:W3CDTF">2020-12-04T20:41:30Z</dcterms:created>
  <dcterms:modified xsi:type="dcterms:W3CDTF">2020-12-05T13:02:32Z</dcterms:modified>
</cp:coreProperties>
</file>