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B0820-D573-497E-B589-2D59BD7CC530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A23AC-B323-48EC-BEA3-B9BEA840E5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B0820-D573-497E-B589-2D59BD7CC530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A23AC-B323-48EC-BEA3-B9BEA840E5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B0820-D573-497E-B589-2D59BD7CC530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A23AC-B323-48EC-BEA3-B9BEA840E5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B0820-D573-497E-B589-2D59BD7CC530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A23AC-B323-48EC-BEA3-B9BEA840E5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B0820-D573-497E-B589-2D59BD7CC530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A23AC-B323-48EC-BEA3-B9BEA840E5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B0820-D573-497E-B589-2D59BD7CC530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A23AC-B323-48EC-BEA3-B9BEA840E5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B0820-D573-497E-B589-2D59BD7CC530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A23AC-B323-48EC-BEA3-B9BEA840E5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B0820-D573-497E-B589-2D59BD7CC530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A23AC-B323-48EC-BEA3-B9BEA840E58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B0820-D573-497E-B589-2D59BD7CC530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2A23AC-B323-48EC-BEA3-B9BEA840E58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B0820-D573-497E-B589-2D59BD7CC530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A23AC-B323-48EC-BEA3-B9BEA840E5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B0820-D573-497E-B589-2D59BD7CC530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A23AC-B323-48EC-BEA3-B9BEA840E5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62A23AC-B323-48EC-BEA3-B9BEA840E58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C06B0820-D573-497E-B589-2D59BD7CC530}" type="datetimeFigureOut">
              <a:rPr lang="en-US" smtClean="0"/>
              <a:t>12/4/2020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35696" y="-459432"/>
            <a:ext cx="7772400" cy="1470025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solidFill>
                  <a:schemeClr val="tx1"/>
                </a:solidFill>
                <a:latin typeface="Bell MT" pitchFamily="18" charset="0"/>
                <a:cs typeface="Browallia New" pitchFamily="34" charset="-34"/>
              </a:rPr>
              <a:t>KNJAZ MILOŠ OBRENOVIĆ</a:t>
            </a:r>
            <a:endParaRPr lang="en-US" sz="3600" dirty="0">
              <a:solidFill>
                <a:schemeClr val="tx1"/>
              </a:solidFill>
              <a:latin typeface="Bell MT" pitchFamily="18" charset="0"/>
              <a:cs typeface="Browallia New" pitchFamily="34" charset="-34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4208" y="6237312"/>
            <a:ext cx="6400800" cy="1752600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solidFill>
                  <a:schemeClr val="tx1"/>
                </a:solidFill>
                <a:latin typeface="Bell MT" pitchFamily="18" charset="0"/>
              </a:rPr>
              <a:t>Anja Jović</a:t>
            </a:r>
            <a:endParaRPr lang="en-US" sz="3200" dirty="0">
              <a:solidFill>
                <a:schemeClr val="tx1"/>
              </a:solidFill>
              <a:latin typeface="Bell MT" pitchFamily="18" charset="0"/>
            </a:endParaRPr>
          </a:p>
        </p:txBody>
      </p:sp>
      <p:pic>
        <p:nvPicPr>
          <p:cNvPr id="1026" name="Picture 2" descr="C:\Users\pc\Desktop\250px-MilosObrenovic_1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274" y="1412776"/>
            <a:ext cx="4089942" cy="45671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64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20688"/>
            <a:ext cx="7620000" cy="6048672"/>
          </a:xfrm>
        </p:spPr>
        <p:txBody>
          <a:bodyPr>
            <a:normAutofit/>
          </a:bodyPr>
          <a:lstStyle/>
          <a:p>
            <a:r>
              <a:rPr lang="sr-Latn-RS" sz="2800" dirty="0" smtClean="0">
                <a:latin typeface="Bell MT" pitchFamily="18" charset="0"/>
              </a:rPr>
              <a:t>Miloš Teodorović Obrenović (18. mart 1780.- 26. septembar 1860.) je bio vođa Drugog  ustanka i vrhovni knez Srbije od 1815. godine.</a:t>
            </a:r>
          </a:p>
          <a:p>
            <a:endParaRPr lang="sr-Latn-RS" sz="2800" dirty="0">
              <a:latin typeface="Bell MT" pitchFamily="18" charset="0"/>
            </a:endParaRPr>
          </a:p>
          <a:p>
            <a:endParaRPr lang="sr-Latn-RS" sz="2800" dirty="0" smtClean="0">
              <a:latin typeface="Bell MT" pitchFamily="18" charset="0"/>
            </a:endParaRPr>
          </a:p>
          <a:p>
            <a:endParaRPr lang="sr-Latn-RS" sz="2800" dirty="0">
              <a:latin typeface="Bell MT" pitchFamily="18" charset="0"/>
            </a:endParaRPr>
          </a:p>
          <a:p>
            <a:endParaRPr lang="sr-Latn-RS" sz="2800" dirty="0" smtClean="0">
              <a:latin typeface="Bell MT" pitchFamily="18" charset="0"/>
            </a:endParaRPr>
          </a:p>
          <a:p>
            <a:r>
              <a:rPr lang="sr-Latn-RS" sz="2800" dirty="0" smtClean="0">
                <a:latin typeface="Bell MT" pitchFamily="18" charset="0"/>
              </a:rPr>
              <a:t>Za vreme njegove prve vladavine, Srbija je postala autonomna kneževina u okviru Osmanskog carstva i ukinut je feudalizam nakon čega je nastao novi društveni sloj slobodno seljaštvo.</a:t>
            </a:r>
          </a:p>
          <a:p>
            <a:endParaRPr lang="en-US" sz="2800" dirty="0">
              <a:latin typeface="Bell MT" pitchFamily="18" charset="0"/>
            </a:endParaRPr>
          </a:p>
        </p:txBody>
      </p:sp>
      <p:pic>
        <p:nvPicPr>
          <p:cNvPr id="2050" name="Picture 2" descr="C:\Users\pc\Desktop\300px-Paja_Jovanovic-Takovski_ustana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559" y="2131756"/>
            <a:ext cx="2952905" cy="183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20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620000" cy="1143000"/>
          </a:xfrm>
        </p:spPr>
        <p:txBody>
          <a:bodyPr/>
          <a:lstStyle/>
          <a:p>
            <a:pPr algn="ctr"/>
            <a:r>
              <a:rPr lang="sr-Latn-RS" sz="3600" dirty="0" smtClean="0">
                <a:latin typeface="Bell MT" pitchFamily="18" charset="0"/>
              </a:rPr>
              <a:t>DETINJSTVO I MLADOST</a:t>
            </a:r>
            <a:endParaRPr lang="en-US" sz="3600" dirty="0">
              <a:latin typeface="Bell M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7620000" cy="4800600"/>
          </a:xfrm>
        </p:spPr>
        <p:txBody>
          <a:bodyPr>
            <a:normAutofit/>
          </a:bodyPr>
          <a:lstStyle/>
          <a:p>
            <a:r>
              <a:rPr lang="sr-Latn-RS" sz="2800" dirty="0" smtClean="0">
                <a:latin typeface="Bell MT" pitchFamily="18" charset="0"/>
              </a:rPr>
              <a:t>Miloš Obrenović je bio sin Višnje Urošević i njenog drugog supruga Teodora Mihailovića.</a:t>
            </a:r>
          </a:p>
          <a:p>
            <a:r>
              <a:rPr lang="sr-Latn-RS" sz="2800" dirty="0" smtClean="0">
                <a:latin typeface="Bell MT" pitchFamily="18" charset="0"/>
              </a:rPr>
              <a:t>Rodjen je u selu Gornja Dobrinja kod Požege.</a:t>
            </a:r>
          </a:p>
          <a:p>
            <a:r>
              <a:rPr lang="sr-Latn-RS" sz="2800" dirty="0" smtClean="0">
                <a:latin typeface="Bell MT" pitchFamily="18" charset="0"/>
              </a:rPr>
              <a:t>Miloš je imao teško detinjstvo, jer mu je otac rano umro i on se sa majkom i dva brata našao u velikom siromaštvu.</a:t>
            </a:r>
            <a:endParaRPr lang="en-US" sz="2800" dirty="0"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45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0"/>
            <a:ext cx="7620000" cy="1143000"/>
          </a:xfrm>
        </p:spPr>
        <p:txBody>
          <a:bodyPr/>
          <a:lstStyle/>
          <a:p>
            <a:pPr algn="ctr"/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48680"/>
            <a:ext cx="7715200" cy="4800600"/>
          </a:xfrm>
        </p:spPr>
        <p:txBody>
          <a:bodyPr>
            <a:normAutofit/>
          </a:bodyPr>
          <a:lstStyle/>
          <a:p>
            <a:r>
              <a:rPr lang="sr-Latn-RS" sz="2800" dirty="0" smtClean="0">
                <a:latin typeface="Bell MT" pitchFamily="18" charset="0"/>
              </a:rPr>
              <a:t>Oko 1800. godine, Miloš je postao sluga u porodici Aksentija Ječmenice, bogatog trgovca stokom sa Zlatibora. U to doba, marveni trgovci su otkupljali stoku u jednom kraju da bi je potom po višoj ceni prodali.</a:t>
            </a:r>
          </a:p>
          <a:p>
            <a:r>
              <a:rPr lang="sr-Latn-RS" sz="2800" dirty="0" smtClean="0">
                <a:latin typeface="Bell MT" pitchFamily="18" charset="0"/>
              </a:rPr>
              <a:t>Miloš je tada imao priliku da posmatra ljude kako prave razne poslovne dogovore.</a:t>
            </a:r>
          </a:p>
          <a:p>
            <a:r>
              <a:rPr lang="sr-Latn-RS" sz="2800" dirty="0" smtClean="0">
                <a:latin typeface="Bell MT" pitchFamily="18" charset="0"/>
              </a:rPr>
              <a:t>Godine 1805. oženio se Ljubicom Vukomanović. </a:t>
            </a:r>
            <a:endParaRPr lang="en-US" sz="2800" dirty="0"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82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5373216"/>
            <a:ext cx="7620000" cy="1143000"/>
          </a:xfrm>
        </p:spPr>
        <p:txBody>
          <a:bodyPr/>
          <a:lstStyle/>
          <a:p>
            <a:r>
              <a:rPr lang="sr-Latn-RS" sz="2800" dirty="0" smtClean="0"/>
              <a:t>  </a:t>
            </a:r>
            <a:r>
              <a:rPr lang="sr-Latn-RS" sz="2800" dirty="0" smtClean="0">
                <a:solidFill>
                  <a:schemeClr val="accent3">
                    <a:lumMod val="50000"/>
                  </a:schemeClr>
                </a:solidFill>
              </a:rPr>
              <a:t>Ljubica Vukomanović                            Miloš Obrenović </a:t>
            </a: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4" name="Picture 2" descr="C:\Users\pc\Desktop\Ljubica_vukomanovic_obrenovi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2880320" cy="3729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pc\Desktop\KraljMilanObrenovi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134" y="1412776"/>
            <a:ext cx="2812031" cy="3744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52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0"/>
            <a:ext cx="7620000" cy="1143000"/>
          </a:xfrm>
        </p:spPr>
        <p:txBody>
          <a:bodyPr/>
          <a:lstStyle/>
          <a:p>
            <a:pPr algn="ctr"/>
            <a:r>
              <a:rPr lang="sr-Latn-RS" sz="3600" dirty="0" smtClean="0">
                <a:solidFill>
                  <a:schemeClr val="tx1"/>
                </a:solidFill>
              </a:rPr>
              <a:t>PRVI SRPSKI USTANAK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373" y="1052736"/>
            <a:ext cx="7859216" cy="4800600"/>
          </a:xfrm>
        </p:spPr>
        <p:txBody>
          <a:bodyPr>
            <a:normAutofit/>
          </a:bodyPr>
          <a:lstStyle/>
          <a:p>
            <a:r>
              <a:rPr lang="sr-Latn-RS" sz="2800" dirty="0" smtClean="0">
                <a:latin typeface="Bell MT" pitchFamily="18" charset="0"/>
              </a:rPr>
              <a:t>Kada je 1804. godine izbio Prvi srpski ustanak, Milan Obrenović je bio jedan od pokretača i vođa narodnog ustanka.</a:t>
            </a:r>
          </a:p>
          <a:p>
            <a:r>
              <a:rPr lang="sr-Latn-RS" sz="2800" dirty="0" smtClean="0">
                <a:latin typeface="Bell MT" pitchFamily="18" charset="0"/>
              </a:rPr>
              <a:t> Uz pomoć brata, Miloš je učestvovao u brojnim brojevima i u upravnim sudskim poslovima.</a:t>
            </a:r>
          </a:p>
          <a:p>
            <a:endParaRPr lang="en-US" sz="2800" dirty="0">
              <a:latin typeface="Bell MT" pitchFamily="18" charset="0"/>
            </a:endParaRPr>
          </a:p>
        </p:txBody>
      </p:sp>
      <p:pic>
        <p:nvPicPr>
          <p:cNvPr id="4098" name="Picture 2" descr="C:\Users\pc\Desktop\31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5" y="3717032"/>
            <a:ext cx="4248472" cy="2379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64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1851"/>
            <a:ext cx="7620000" cy="1143000"/>
          </a:xfrm>
        </p:spPr>
        <p:txBody>
          <a:bodyPr/>
          <a:lstStyle/>
          <a:p>
            <a:pPr algn="ctr"/>
            <a:r>
              <a:rPr lang="sr-Latn-RS" sz="3600" dirty="0" smtClean="0"/>
              <a:t>DRUGI SRPSKI USTANAK</a:t>
            </a:r>
            <a:endParaRPr lang="en-US" sz="3600" dirty="0"/>
          </a:p>
        </p:txBody>
      </p:sp>
      <p:pic>
        <p:nvPicPr>
          <p:cNvPr id="7170" name="Picture 2" descr="C:\Users\pc\Desktop\300px-Paja_Jovanovic-Takovski_ustana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509120"/>
            <a:ext cx="2952328" cy="197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7620000" cy="4800600"/>
          </a:xfrm>
        </p:spPr>
        <p:txBody>
          <a:bodyPr>
            <a:normAutofit lnSpcReduction="10000"/>
          </a:bodyPr>
          <a:lstStyle/>
          <a:p>
            <a:r>
              <a:rPr lang="sr-Latn-RS" sz="2800" dirty="0" smtClean="0">
                <a:latin typeface="Bell MT" pitchFamily="18" charset="0"/>
              </a:rPr>
              <a:t>Stigavši u selo Crnuće, Miloš je počeo da okuplja viđenije ljude oko sebe, među njima Arsenija Lomu, Lazara Mutapa, Jovana Dobraču, Milića Drinčića i druge.</a:t>
            </a:r>
          </a:p>
          <a:p>
            <a:r>
              <a:rPr lang="sr-Latn-RS" sz="2800" dirty="0" smtClean="0">
                <a:latin typeface="Bell MT" pitchFamily="18" charset="0"/>
              </a:rPr>
              <a:t>Za praznik Cveti, 23. aprila pred skrivenom crkvom u Takovu obratio se veliki izabrani vožd Miloš okupljenom narodu popevši se sa zastavom na kamen i uzvikne: ,,Evo mene, evo vas, rat turcima!</a:t>
            </a:r>
          </a:p>
          <a:p>
            <a:r>
              <a:rPr lang="sr-Latn-RS" sz="2800" dirty="0" smtClean="0">
                <a:latin typeface="Bell MT" pitchFamily="18" charset="0"/>
              </a:rPr>
              <a:t>Predajući zastavu Simi Paštrmcu otpočeo je Drugi srpski ustanak.</a:t>
            </a:r>
            <a:endParaRPr lang="en-US" sz="2800" dirty="0"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95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620000" cy="1143000"/>
          </a:xfrm>
        </p:spPr>
        <p:txBody>
          <a:bodyPr/>
          <a:lstStyle/>
          <a:p>
            <a:r>
              <a:rPr lang="sr-Latn-RS" sz="3600" dirty="0" smtClean="0">
                <a:solidFill>
                  <a:schemeClr val="accent3">
                    <a:lumMod val="50000"/>
                  </a:schemeClr>
                </a:solidFill>
              </a:rPr>
              <a:t>Sima Paštrmac</a:t>
            </a:r>
            <a:endParaRPr lang="en-US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122" name="Picture 2" descr="C:\Users\pc\Desktop\Izložba-RUDNIK-1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268760"/>
            <a:ext cx="3456384" cy="493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17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7620000" cy="1143000"/>
          </a:xfrm>
        </p:spPr>
        <p:txBody>
          <a:bodyPr/>
          <a:lstStyle/>
          <a:p>
            <a:pPr algn="ctr"/>
            <a:r>
              <a:rPr lang="sr-Latn-RS" sz="3600" dirty="0" smtClean="0"/>
              <a:t>SMRT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75" y="1196752"/>
            <a:ext cx="8435280" cy="4800600"/>
          </a:xfrm>
        </p:spPr>
        <p:txBody>
          <a:bodyPr>
            <a:normAutofit/>
          </a:bodyPr>
          <a:lstStyle/>
          <a:p>
            <a:r>
              <a:rPr lang="sr-Latn-RS" sz="2800" dirty="0" smtClean="0">
                <a:latin typeface="Bell MT" pitchFamily="18" charset="0"/>
              </a:rPr>
              <a:t>Knez Miloš je preminuo 26. septembra 1860. godine, u svojoj 80 godini, u Dvoru u Topčiderskom parku.</a:t>
            </a:r>
          </a:p>
          <a:p>
            <a:r>
              <a:rPr lang="sr-Latn-RS" sz="2800" dirty="0" smtClean="0">
                <a:latin typeface="Bell MT" pitchFamily="18" charset="0"/>
              </a:rPr>
              <a:t>Sahranjen je u kripti Saborne crkve Svetog Arhanđela Mihaila u Beogradu.</a:t>
            </a:r>
            <a:endParaRPr lang="en-US" sz="2800" dirty="0"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44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sz="3600" dirty="0" smtClean="0">
                <a:latin typeface="Bell MT" pitchFamily="18" charset="0"/>
              </a:rPr>
              <a:t>HVALA NA PAŽNJI</a:t>
            </a:r>
            <a:endParaRPr lang="en-US" sz="3600" dirty="0">
              <a:latin typeface="Bell MT" pitchFamily="18" charset="0"/>
            </a:endParaRPr>
          </a:p>
        </p:txBody>
      </p:sp>
      <p:pic>
        <p:nvPicPr>
          <p:cNvPr id="6146" name="Picture 2" descr="C:\Users\pc\Desktop\download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844824"/>
            <a:ext cx="342990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51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88</TotalTime>
  <Words>346</Words>
  <Application>Microsoft Office PowerPoint</Application>
  <PresentationFormat>On-screen Show (4:3)</PresentationFormat>
  <Paragraphs>28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Adjacency</vt:lpstr>
      <vt:lpstr>KNJAZ MILOŠ OBRENOVIĆ</vt:lpstr>
      <vt:lpstr>PowerPoint Presentation</vt:lpstr>
      <vt:lpstr>DETINJSTVO I MLADOST</vt:lpstr>
      <vt:lpstr>PowerPoint Presentation</vt:lpstr>
      <vt:lpstr>  Ljubica Vukomanović                            Miloš Obrenović </vt:lpstr>
      <vt:lpstr>PRVI SRPSKI USTANAK</vt:lpstr>
      <vt:lpstr>DRUGI SRPSKI USTANAK</vt:lpstr>
      <vt:lpstr>Sima Paštrmac</vt:lpstr>
      <vt:lpstr>SMRT</vt:lpstr>
      <vt:lpstr>HVALA NA PAŽNJI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KNJAZ MILOŠ OBRENOVIĆ</dc:title>
  <dc:creator>pc</dc:creator>
  <cp:lastModifiedBy>pc</cp:lastModifiedBy>
  <cp:revision>9</cp:revision>
  <dcterms:created xsi:type="dcterms:W3CDTF">2020-12-04T19:04:04Z</dcterms:created>
  <dcterms:modified xsi:type="dcterms:W3CDTF">2020-12-04T20:32:22Z</dcterms:modified>
</cp:coreProperties>
</file>